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5" r:id="rId4"/>
  </p:sldMasterIdLst>
  <p:notesMasterIdLst>
    <p:notesMasterId r:id="rId31"/>
  </p:notesMasterIdLst>
  <p:handoutMasterIdLst>
    <p:handoutMasterId r:id="rId32"/>
  </p:handoutMasterIdLst>
  <p:sldIdLst>
    <p:sldId id="376" r:id="rId5"/>
    <p:sldId id="378" r:id="rId6"/>
    <p:sldId id="394" r:id="rId7"/>
    <p:sldId id="3202" r:id="rId8"/>
    <p:sldId id="404" r:id="rId9"/>
    <p:sldId id="3203" r:id="rId10"/>
    <p:sldId id="4159" r:id="rId11"/>
    <p:sldId id="405" r:id="rId12"/>
    <p:sldId id="4155" r:id="rId13"/>
    <p:sldId id="4156" r:id="rId14"/>
    <p:sldId id="409" r:id="rId15"/>
    <p:sldId id="4157" r:id="rId16"/>
    <p:sldId id="401" r:id="rId17"/>
    <p:sldId id="4153" r:id="rId18"/>
    <p:sldId id="403" r:id="rId19"/>
    <p:sldId id="406" r:id="rId20"/>
    <p:sldId id="4161" r:id="rId21"/>
    <p:sldId id="4162" r:id="rId22"/>
    <p:sldId id="407" r:id="rId23"/>
    <p:sldId id="408" r:id="rId24"/>
    <p:sldId id="4160" r:id="rId25"/>
    <p:sldId id="391" r:id="rId26"/>
    <p:sldId id="392" r:id="rId27"/>
    <p:sldId id="393" r:id="rId28"/>
    <p:sldId id="402" r:id="rId29"/>
    <p:sldId id="3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  <a:srgbClr val="2C4A52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8" autoAdjust="0"/>
    <p:restoredTop sz="95388" autoAdjust="0"/>
  </p:normalViewPr>
  <p:slideViewPr>
    <p:cSldViewPr snapToGrid="0" showGuides="1">
      <p:cViewPr varScale="1">
        <p:scale>
          <a:sx n="144" d="100"/>
          <a:sy n="144" d="100"/>
        </p:scale>
        <p:origin x="456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5" d="100"/>
          <a:sy n="65" d="100"/>
        </p:scale>
        <p:origin x="3082" y="3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69671B-947A-44A3-A764-A91E66D469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B23CC-4610-41C4-A0CF-67A30700C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299BE-0F96-4D8C-8AC3-AFAE1A841C66}" type="datetimeFigureOut">
              <a:rPr lang="en-US" smtClean="0"/>
              <a:t>3/19/24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4FC55-2324-40BC-8420-15EC835D95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EC604-E5A5-4A58-AC5A-211F83D37C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B048B-0EBA-466F-928F-37073F3BFB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07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4692AC-01A2-4EFF-966B-504F28E82D7A}" type="datetimeFigureOut">
              <a:rPr lang="en-US" noProof="0" smtClean="0"/>
              <a:t>3/19/24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D498D-6977-40EC-8E5E-7EB644D5E75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2264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871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FAC3601-9744-9840-0229-E000CCFBE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32131" y="-30007"/>
            <a:ext cx="6064493" cy="68798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19890" y="723440"/>
            <a:ext cx="4323426" cy="2579052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28152" y="5248834"/>
            <a:ext cx="4323426" cy="1008925"/>
          </a:xfrm>
        </p:spPr>
        <p:txBody>
          <a:bodyPr lIns="91440" rIns="9144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cap="all" spc="1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19274" y="3373515"/>
            <a:ext cx="4323426" cy="1008926"/>
          </a:xfrm>
        </p:spPr>
        <p:txBody>
          <a:bodyPr lIns="91440" rIns="91440">
            <a:noAutofit/>
          </a:bodyPr>
          <a:lstStyle>
            <a:lvl1pPr marL="0" indent="0">
              <a:buNone/>
              <a:defRPr sz="6000" b="1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###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DF7228-F4CB-A1B9-79EA-6324053164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4559556" y="-10665"/>
            <a:ext cx="1930144" cy="687729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E72284-6A75-733D-6489-749883F1DD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Add footer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1E946F-67F3-C601-9A19-BDA7D127FB8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16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33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/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372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609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819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226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D5142E-2E7B-1488-E5DB-290186766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82569" y="2242"/>
            <a:ext cx="6806909" cy="6862481"/>
            <a:chOff x="5382569" y="2242"/>
            <a:chExt cx="6806909" cy="6862481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02299C1B-36CA-1E4A-2BE2-A212B68067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0328" y="2242"/>
              <a:ext cx="6049150" cy="6862481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7875AA7-8584-C85D-D920-B6F361221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5382569" y="5060315"/>
              <a:ext cx="927943" cy="18013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970326" y="1679216"/>
            <a:ext cx="4786877" cy="151831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 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9499" y="-2236"/>
            <a:ext cx="6814124" cy="687109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6814124"/>
              <a:gd name="connsiteY0" fmla="*/ 0 h 6897807"/>
              <a:gd name="connsiteX1" fmla="*/ 6814124 w 6814124"/>
              <a:gd name="connsiteY1" fmla="*/ 9870 h 6897807"/>
              <a:gd name="connsiteX2" fmla="*/ 6063554 w 6814124"/>
              <a:gd name="connsiteY2" fmla="*/ 2785785 h 6897807"/>
              <a:gd name="connsiteX3" fmla="*/ 5827334 w 6814124"/>
              <a:gd name="connsiteY3" fmla="*/ 2972475 h 6897807"/>
              <a:gd name="connsiteX4" fmla="*/ 5728274 w 6814124"/>
              <a:gd name="connsiteY4" fmla="*/ 2701965 h 6897807"/>
              <a:gd name="connsiteX5" fmla="*/ 5953064 w 6814124"/>
              <a:gd name="connsiteY5" fmla="*/ 1856145 h 6897807"/>
              <a:gd name="connsiteX6" fmla="*/ 5846384 w 6814124"/>
              <a:gd name="connsiteY6" fmla="*/ 1581825 h 6897807"/>
              <a:gd name="connsiteX7" fmla="*/ 5629214 w 6814124"/>
              <a:gd name="connsiteY7" fmla="*/ 1779945 h 6897807"/>
              <a:gd name="connsiteX8" fmla="*/ 4867214 w 6814124"/>
              <a:gd name="connsiteY8" fmla="*/ 4698405 h 6897807"/>
              <a:gd name="connsiteX9" fmla="*/ 4966274 w 6814124"/>
              <a:gd name="connsiteY9" fmla="*/ 4915575 h 6897807"/>
              <a:gd name="connsiteX10" fmla="*/ 5187254 w 6814124"/>
              <a:gd name="connsiteY10" fmla="*/ 4766985 h 6897807"/>
              <a:gd name="connsiteX11" fmla="*/ 5431094 w 6814124"/>
              <a:gd name="connsiteY11" fmla="*/ 3852585 h 6897807"/>
              <a:gd name="connsiteX12" fmla="*/ 5659694 w 6814124"/>
              <a:gd name="connsiteY12" fmla="*/ 3723045 h 6897807"/>
              <a:gd name="connsiteX13" fmla="*/ 5758754 w 6814124"/>
              <a:gd name="connsiteY13" fmla="*/ 3936405 h 6897807"/>
              <a:gd name="connsiteX14" fmla="*/ 5002015 w 6814124"/>
              <a:gd name="connsiteY14" fmla="*/ 6897807 h 6897807"/>
              <a:gd name="connsiteX15" fmla="*/ 973394 w 6814124"/>
              <a:gd name="connsiteY15" fmla="*/ 6886921 h 6897807"/>
              <a:gd name="connsiteX16" fmla="*/ 0 w 6814124"/>
              <a:gd name="connsiteY16" fmla="*/ 0 h 6897807"/>
              <a:gd name="connsiteX0" fmla="*/ 0 w 6814124"/>
              <a:gd name="connsiteY0" fmla="*/ 0 h 6897807"/>
              <a:gd name="connsiteX1" fmla="*/ 6814124 w 6814124"/>
              <a:gd name="connsiteY1" fmla="*/ 9870 h 6897807"/>
              <a:gd name="connsiteX2" fmla="*/ 6063554 w 6814124"/>
              <a:gd name="connsiteY2" fmla="*/ 2785785 h 6897807"/>
              <a:gd name="connsiteX3" fmla="*/ 5827334 w 6814124"/>
              <a:gd name="connsiteY3" fmla="*/ 2972475 h 6897807"/>
              <a:gd name="connsiteX4" fmla="*/ 5728274 w 6814124"/>
              <a:gd name="connsiteY4" fmla="*/ 2701965 h 6897807"/>
              <a:gd name="connsiteX5" fmla="*/ 5953064 w 6814124"/>
              <a:gd name="connsiteY5" fmla="*/ 1856145 h 6897807"/>
              <a:gd name="connsiteX6" fmla="*/ 5846384 w 6814124"/>
              <a:gd name="connsiteY6" fmla="*/ 1581825 h 6897807"/>
              <a:gd name="connsiteX7" fmla="*/ 5629214 w 6814124"/>
              <a:gd name="connsiteY7" fmla="*/ 1779945 h 6897807"/>
              <a:gd name="connsiteX8" fmla="*/ 4867214 w 6814124"/>
              <a:gd name="connsiteY8" fmla="*/ 4698405 h 6897807"/>
              <a:gd name="connsiteX9" fmla="*/ 4966274 w 6814124"/>
              <a:gd name="connsiteY9" fmla="*/ 4915575 h 6897807"/>
              <a:gd name="connsiteX10" fmla="*/ 5187254 w 6814124"/>
              <a:gd name="connsiteY10" fmla="*/ 4766985 h 6897807"/>
              <a:gd name="connsiteX11" fmla="*/ 5431094 w 6814124"/>
              <a:gd name="connsiteY11" fmla="*/ 3852585 h 6897807"/>
              <a:gd name="connsiteX12" fmla="*/ 5659694 w 6814124"/>
              <a:gd name="connsiteY12" fmla="*/ 3723045 h 6897807"/>
              <a:gd name="connsiteX13" fmla="*/ 5758754 w 6814124"/>
              <a:gd name="connsiteY13" fmla="*/ 3936405 h 6897807"/>
              <a:gd name="connsiteX14" fmla="*/ 5002015 w 6814124"/>
              <a:gd name="connsiteY14" fmla="*/ 6897807 h 6897807"/>
              <a:gd name="connsiteX15" fmla="*/ 973394 w 6814124"/>
              <a:gd name="connsiteY15" fmla="*/ 6886921 h 6897807"/>
              <a:gd name="connsiteX16" fmla="*/ 0 w 6814124"/>
              <a:gd name="connsiteY16" fmla="*/ 0 h 6897807"/>
              <a:gd name="connsiteX0" fmla="*/ 0 w 6814124"/>
              <a:gd name="connsiteY0" fmla="*/ 0 h 6887938"/>
              <a:gd name="connsiteX1" fmla="*/ 6814124 w 6814124"/>
              <a:gd name="connsiteY1" fmla="*/ 1 h 6887938"/>
              <a:gd name="connsiteX2" fmla="*/ 6063554 w 6814124"/>
              <a:gd name="connsiteY2" fmla="*/ 2775916 h 6887938"/>
              <a:gd name="connsiteX3" fmla="*/ 5827334 w 6814124"/>
              <a:gd name="connsiteY3" fmla="*/ 2962606 h 6887938"/>
              <a:gd name="connsiteX4" fmla="*/ 5728274 w 6814124"/>
              <a:gd name="connsiteY4" fmla="*/ 2692096 h 6887938"/>
              <a:gd name="connsiteX5" fmla="*/ 5953064 w 6814124"/>
              <a:gd name="connsiteY5" fmla="*/ 1846276 h 6887938"/>
              <a:gd name="connsiteX6" fmla="*/ 5846384 w 6814124"/>
              <a:gd name="connsiteY6" fmla="*/ 1571956 h 6887938"/>
              <a:gd name="connsiteX7" fmla="*/ 5629214 w 6814124"/>
              <a:gd name="connsiteY7" fmla="*/ 1770076 h 6887938"/>
              <a:gd name="connsiteX8" fmla="*/ 4867214 w 6814124"/>
              <a:gd name="connsiteY8" fmla="*/ 4688536 h 6887938"/>
              <a:gd name="connsiteX9" fmla="*/ 4966274 w 6814124"/>
              <a:gd name="connsiteY9" fmla="*/ 4905706 h 6887938"/>
              <a:gd name="connsiteX10" fmla="*/ 5187254 w 6814124"/>
              <a:gd name="connsiteY10" fmla="*/ 4757116 h 6887938"/>
              <a:gd name="connsiteX11" fmla="*/ 5431094 w 6814124"/>
              <a:gd name="connsiteY11" fmla="*/ 3842716 h 6887938"/>
              <a:gd name="connsiteX12" fmla="*/ 5659694 w 6814124"/>
              <a:gd name="connsiteY12" fmla="*/ 3713176 h 6887938"/>
              <a:gd name="connsiteX13" fmla="*/ 5758754 w 6814124"/>
              <a:gd name="connsiteY13" fmla="*/ 3926536 h 6887938"/>
              <a:gd name="connsiteX14" fmla="*/ 5002015 w 6814124"/>
              <a:gd name="connsiteY14" fmla="*/ 6887938 h 6887938"/>
              <a:gd name="connsiteX15" fmla="*/ 973394 w 6814124"/>
              <a:gd name="connsiteY15" fmla="*/ 6877052 h 6887938"/>
              <a:gd name="connsiteX16" fmla="*/ 0 w 6814124"/>
              <a:gd name="connsiteY16" fmla="*/ 0 h 6887938"/>
              <a:gd name="connsiteX0" fmla="*/ 0 w 6814124"/>
              <a:gd name="connsiteY0" fmla="*/ 0 h 6887938"/>
              <a:gd name="connsiteX1" fmla="*/ 6814124 w 6814124"/>
              <a:gd name="connsiteY1" fmla="*/ 1 h 6887938"/>
              <a:gd name="connsiteX2" fmla="*/ 6063554 w 6814124"/>
              <a:gd name="connsiteY2" fmla="*/ 2775916 h 6887938"/>
              <a:gd name="connsiteX3" fmla="*/ 5827334 w 6814124"/>
              <a:gd name="connsiteY3" fmla="*/ 2962606 h 6887938"/>
              <a:gd name="connsiteX4" fmla="*/ 5728274 w 6814124"/>
              <a:gd name="connsiteY4" fmla="*/ 2692096 h 6887938"/>
              <a:gd name="connsiteX5" fmla="*/ 5953064 w 6814124"/>
              <a:gd name="connsiteY5" fmla="*/ 1846276 h 6887938"/>
              <a:gd name="connsiteX6" fmla="*/ 5846384 w 6814124"/>
              <a:gd name="connsiteY6" fmla="*/ 1571956 h 6887938"/>
              <a:gd name="connsiteX7" fmla="*/ 5629214 w 6814124"/>
              <a:gd name="connsiteY7" fmla="*/ 1770076 h 6887938"/>
              <a:gd name="connsiteX8" fmla="*/ 4867214 w 6814124"/>
              <a:gd name="connsiteY8" fmla="*/ 4688536 h 6887938"/>
              <a:gd name="connsiteX9" fmla="*/ 4966274 w 6814124"/>
              <a:gd name="connsiteY9" fmla="*/ 4905706 h 6887938"/>
              <a:gd name="connsiteX10" fmla="*/ 5187254 w 6814124"/>
              <a:gd name="connsiteY10" fmla="*/ 4757116 h 6887938"/>
              <a:gd name="connsiteX11" fmla="*/ 5431094 w 6814124"/>
              <a:gd name="connsiteY11" fmla="*/ 3842716 h 6887938"/>
              <a:gd name="connsiteX12" fmla="*/ 5659694 w 6814124"/>
              <a:gd name="connsiteY12" fmla="*/ 3713176 h 6887938"/>
              <a:gd name="connsiteX13" fmla="*/ 5758754 w 6814124"/>
              <a:gd name="connsiteY13" fmla="*/ 3926536 h 6887938"/>
              <a:gd name="connsiteX14" fmla="*/ 5002015 w 6814124"/>
              <a:gd name="connsiteY14" fmla="*/ 6887938 h 6887938"/>
              <a:gd name="connsiteX15" fmla="*/ 0 w 6814124"/>
              <a:gd name="connsiteY15" fmla="*/ 6877052 h 6887938"/>
              <a:gd name="connsiteX16" fmla="*/ 0 w 6814124"/>
              <a:gd name="connsiteY16" fmla="*/ 0 h 6887938"/>
              <a:gd name="connsiteX0" fmla="*/ 0 w 6814124"/>
              <a:gd name="connsiteY0" fmla="*/ 0 h 6896790"/>
              <a:gd name="connsiteX1" fmla="*/ 6814124 w 6814124"/>
              <a:gd name="connsiteY1" fmla="*/ 1 h 6896790"/>
              <a:gd name="connsiteX2" fmla="*/ 6063554 w 6814124"/>
              <a:gd name="connsiteY2" fmla="*/ 2775916 h 6896790"/>
              <a:gd name="connsiteX3" fmla="*/ 5827334 w 6814124"/>
              <a:gd name="connsiteY3" fmla="*/ 2962606 h 6896790"/>
              <a:gd name="connsiteX4" fmla="*/ 5728274 w 6814124"/>
              <a:gd name="connsiteY4" fmla="*/ 2692096 h 6896790"/>
              <a:gd name="connsiteX5" fmla="*/ 5953064 w 6814124"/>
              <a:gd name="connsiteY5" fmla="*/ 1846276 h 6896790"/>
              <a:gd name="connsiteX6" fmla="*/ 5846384 w 6814124"/>
              <a:gd name="connsiteY6" fmla="*/ 1571956 h 6896790"/>
              <a:gd name="connsiteX7" fmla="*/ 5629214 w 6814124"/>
              <a:gd name="connsiteY7" fmla="*/ 1770076 h 6896790"/>
              <a:gd name="connsiteX8" fmla="*/ 4867214 w 6814124"/>
              <a:gd name="connsiteY8" fmla="*/ 4688536 h 6896790"/>
              <a:gd name="connsiteX9" fmla="*/ 4966274 w 6814124"/>
              <a:gd name="connsiteY9" fmla="*/ 4905706 h 6896790"/>
              <a:gd name="connsiteX10" fmla="*/ 5187254 w 6814124"/>
              <a:gd name="connsiteY10" fmla="*/ 4757116 h 6896790"/>
              <a:gd name="connsiteX11" fmla="*/ 5431094 w 6814124"/>
              <a:gd name="connsiteY11" fmla="*/ 3842716 h 6896790"/>
              <a:gd name="connsiteX12" fmla="*/ 5659694 w 6814124"/>
              <a:gd name="connsiteY12" fmla="*/ 3713176 h 6896790"/>
              <a:gd name="connsiteX13" fmla="*/ 5758754 w 6814124"/>
              <a:gd name="connsiteY13" fmla="*/ 3926536 h 6896790"/>
              <a:gd name="connsiteX14" fmla="*/ 5002015 w 6814124"/>
              <a:gd name="connsiteY14" fmla="*/ 6887938 h 6896790"/>
              <a:gd name="connsiteX15" fmla="*/ 0 w 6814124"/>
              <a:gd name="connsiteY15" fmla="*/ 6896790 h 6896790"/>
              <a:gd name="connsiteX16" fmla="*/ 0 w 6814124"/>
              <a:gd name="connsiteY16" fmla="*/ 0 h 689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14124" h="6896790">
                <a:moveTo>
                  <a:pt x="0" y="0"/>
                </a:moveTo>
                <a:lnTo>
                  <a:pt x="6814124" y="1"/>
                </a:lnTo>
                <a:lnTo>
                  <a:pt x="6063554" y="2775916"/>
                </a:lnTo>
                <a:cubicBezTo>
                  <a:pt x="6030534" y="2883866"/>
                  <a:pt x="5993704" y="2976576"/>
                  <a:pt x="5827334" y="2962606"/>
                </a:cubicBezTo>
                <a:cubicBezTo>
                  <a:pt x="5641914" y="2845766"/>
                  <a:pt x="5734624" y="2747976"/>
                  <a:pt x="5728274" y="2692096"/>
                </a:cubicBezTo>
                <a:cubicBezTo>
                  <a:pt x="5818444" y="2355546"/>
                  <a:pt x="5878134" y="2121866"/>
                  <a:pt x="5953064" y="1846276"/>
                </a:cubicBezTo>
                <a:cubicBezTo>
                  <a:pt x="5994974" y="1687526"/>
                  <a:pt x="5969574" y="1615136"/>
                  <a:pt x="5846384" y="1571956"/>
                </a:cubicBezTo>
                <a:cubicBezTo>
                  <a:pt x="5711764" y="1563066"/>
                  <a:pt x="5672394" y="1597356"/>
                  <a:pt x="5629214" y="1770076"/>
                </a:cubicBezTo>
                <a:cubicBezTo>
                  <a:pt x="5644454" y="1858976"/>
                  <a:pt x="4851974" y="4599636"/>
                  <a:pt x="4867214" y="4688536"/>
                </a:cubicBezTo>
                <a:cubicBezTo>
                  <a:pt x="4832289" y="4824426"/>
                  <a:pt x="4898964" y="4880306"/>
                  <a:pt x="4966274" y="4905706"/>
                </a:cubicBezTo>
                <a:cubicBezTo>
                  <a:pt x="5075494" y="4904436"/>
                  <a:pt x="5132009" y="4917136"/>
                  <a:pt x="5187254" y="4757116"/>
                </a:cubicBezTo>
                <a:lnTo>
                  <a:pt x="5431094" y="3842716"/>
                </a:lnTo>
                <a:cubicBezTo>
                  <a:pt x="5455224" y="3756356"/>
                  <a:pt x="5528884" y="3692856"/>
                  <a:pt x="5659694" y="3713176"/>
                </a:cubicBezTo>
                <a:cubicBezTo>
                  <a:pt x="5803204" y="3791916"/>
                  <a:pt x="5756214" y="3882086"/>
                  <a:pt x="5758754" y="3926536"/>
                </a:cubicBezTo>
                <a:lnTo>
                  <a:pt x="5002015" y="6887938"/>
                </a:lnTo>
                <a:lnTo>
                  <a:pt x="0" y="689679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70326" y="3748958"/>
            <a:ext cx="4786878" cy="2258013"/>
          </a:xfrm>
        </p:spPr>
        <p:txBody>
          <a:bodyPr lIns="91440" tIns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None/>
              <a:defRPr sz="1600">
                <a:solidFill>
                  <a:schemeClr val="bg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6274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C07BE-F0A3-720A-599E-D10F19D47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65637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3600" spc="1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2D4FA0-10E2-6F47-B52F-E0796A2F0B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Add footer 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14509-2DA5-C73F-A203-EF5A55F629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17CA39-0F72-02C9-0BA9-33E638201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70364" y="-23539"/>
            <a:ext cx="2562565" cy="6885155"/>
            <a:chOff x="7370364" y="-23539"/>
            <a:chExt cx="2562565" cy="6885155"/>
          </a:xfrm>
          <a:solidFill>
            <a:schemeClr val="tx2">
              <a:alpha val="15000"/>
            </a:schemeClr>
          </a:solidFill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36BA44A-A5D5-EA96-5AAE-3BF6806CE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7829202" y="5156615"/>
              <a:ext cx="878334" cy="1705001"/>
            </a:xfrm>
            <a:prstGeom prst="rect">
              <a:avLst/>
            </a:prstGeom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78BFB17-8835-FAA9-5A92-69DBED268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70364" y="-23539"/>
              <a:ext cx="2562565" cy="6884359"/>
            </a:xfrm>
            <a:custGeom>
              <a:avLst/>
              <a:gdLst>
                <a:gd name="connsiteX0" fmla="*/ 2535833 w 2562565"/>
                <a:gd name="connsiteY0" fmla="*/ 0 h 6884359"/>
                <a:gd name="connsiteX1" fmla="*/ 2106829 w 2562565"/>
                <a:gd name="connsiteY1" fmla="*/ 1564627 h 6884359"/>
                <a:gd name="connsiteX2" fmla="*/ 1764389 w 2562565"/>
                <a:gd name="connsiteY2" fmla="*/ 2840498 h 6884359"/>
                <a:gd name="connsiteX3" fmla="*/ 1579803 w 2562565"/>
                <a:gd name="connsiteY3" fmla="*/ 2925726 h 6884359"/>
                <a:gd name="connsiteX4" fmla="*/ 1467779 w 2562565"/>
                <a:gd name="connsiteY4" fmla="*/ 2731101 h 6884359"/>
                <a:gd name="connsiteX5" fmla="*/ 1727472 w 2562565"/>
                <a:gd name="connsiteY5" fmla="*/ 1773244 h 6884359"/>
                <a:gd name="connsiteX6" fmla="*/ 1709650 w 2562565"/>
                <a:gd name="connsiteY6" fmla="*/ 1633318 h 6884359"/>
                <a:gd name="connsiteX7" fmla="*/ 1597625 w 2562565"/>
                <a:gd name="connsiteY7" fmla="*/ 1546818 h 6884359"/>
                <a:gd name="connsiteX8" fmla="*/ 1372303 w 2562565"/>
                <a:gd name="connsiteY8" fmla="*/ 1676568 h 6884359"/>
                <a:gd name="connsiteX9" fmla="*/ 977670 w 2562565"/>
                <a:gd name="connsiteY9" fmla="*/ 3131798 h 6884359"/>
                <a:gd name="connsiteX10" fmla="*/ 5092 w 2562565"/>
                <a:gd name="connsiteY10" fmla="*/ 6867823 h 6884359"/>
                <a:gd name="connsiteX11" fmla="*/ 0 w 2562565"/>
                <a:gd name="connsiteY11" fmla="*/ 6884360 h 6884359"/>
                <a:gd name="connsiteX12" fmla="*/ 26733 w 2562565"/>
                <a:gd name="connsiteY12" fmla="*/ 6884360 h 6884359"/>
                <a:gd name="connsiteX13" fmla="*/ 1003131 w 2562565"/>
                <a:gd name="connsiteY13" fmla="*/ 3139431 h 6884359"/>
                <a:gd name="connsiteX14" fmla="*/ 1397763 w 2562565"/>
                <a:gd name="connsiteY14" fmla="*/ 1684200 h 6884359"/>
                <a:gd name="connsiteX15" fmla="*/ 1592533 w 2562565"/>
                <a:gd name="connsiteY15" fmla="*/ 1572259 h 6884359"/>
                <a:gd name="connsiteX16" fmla="*/ 1688009 w 2562565"/>
                <a:gd name="connsiteY16" fmla="*/ 1646039 h 6884359"/>
                <a:gd name="connsiteX17" fmla="*/ 1703285 w 2562565"/>
                <a:gd name="connsiteY17" fmla="*/ 1766884 h 6884359"/>
                <a:gd name="connsiteX18" fmla="*/ 1443591 w 2562565"/>
                <a:gd name="connsiteY18" fmla="*/ 2724741 h 6884359"/>
                <a:gd name="connsiteX19" fmla="*/ 1573438 w 2562565"/>
                <a:gd name="connsiteY19" fmla="*/ 2949894 h 6884359"/>
                <a:gd name="connsiteX20" fmla="*/ 1788577 w 2562565"/>
                <a:gd name="connsiteY20" fmla="*/ 2849402 h 6884359"/>
                <a:gd name="connsiteX21" fmla="*/ 1788577 w 2562565"/>
                <a:gd name="connsiteY21" fmla="*/ 2848130 h 6884359"/>
                <a:gd name="connsiteX22" fmla="*/ 2131016 w 2562565"/>
                <a:gd name="connsiteY22" fmla="*/ 1570987 h 6884359"/>
                <a:gd name="connsiteX23" fmla="*/ 2562566 w 2562565"/>
                <a:gd name="connsiteY23" fmla="*/ 1272 h 6884359"/>
                <a:gd name="connsiteX24" fmla="*/ 2535833 w 2562565"/>
                <a:gd name="connsiteY24" fmla="*/ 0 h 688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62565" h="6884359">
                  <a:moveTo>
                    <a:pt x="2535833" y="0"/>
                  </a:moveTo>
                  <a:lnTo>
                    <a:pt x="2106829" y="1564627"/>
                  </a:lnTo>
                  <a:lnTo>
                    <a:pt x="1764389" y="2840498"/>
                  </a:lnTo>
                  <a:cubicBezTo>
                    <a:pt x="1731291" y="2910461"/>
                    <a:pt x="1653638" y="2946078"/>
                    <a:pt x="1579803" y="2925726"/>
                  </a:cubicBezTo>
                  <a:cubicBezTo>
                    <a:pt x="1495785" y="2902829"/>
                    <a:pt x="1444864" y="2815057"/>
                    <a:pt x="1467779" y="2731101"/>
                  </a:cubicBezTo>
                  <a:lnTo>
                    <a:pt x="1727472" y="1773244"/>
                  </a:lnTo>
                  <a:cubicBezTo>
                    <a:pt x="1740202" y="1726178"/>
                    <a:pt x="1733837" y="1676568"/>
                    <a:pt x="1709650" y="1633318"/>
                  </a:cubicBezTo>
                  <a:cubicBezTo>
                    <a:pt x="1685463" y="1590068"/>
                    <a:pt x="1646000" y="1559539"/>
                    <a:pt x="1597625" y="1546818"/>
                  </a:cubicBezTo>
                  <a:cubicBezTo>
                    <a:pt x="1499604" y="1520105"/>
                    <a:pt x="1397763" y="1578620"/>
                    <a:pt x="1372303" y="1676568"/>
                  </a:cubicBezTo>
                  <a:lnTo>
                    <a:pt x="977670" y="3131798"/>
                  </a:lnTo>
                  <a:lnTo>
                    <a:pt x="5092" y="6867823"/>
                  </a:lnTo>
                  <a:cubicBezTo>
                    <a:pt x="5092" y="6867823"/>
                    <a:pt x="1273" y="6880544"/>
                    <a:pt x="0" y="6884360"/>
                  </a:cubicBezTo>
                  <a:lnTo>
                    <a:pt x="26733" y="6884360"/>
                  </a:lnTo>
                  <a:lnTo>
                    <a:pt x="1003131" y="3139431"/>
                  </a:lnTo>
                  <a:lnTo>
                    <a:pt x="1397763" y="1684200"/>
                  </a:lnTo>
                  <a:cubicBezTo>
                    <a:pt x="1420677" y="1600245"/>
                    <a:pt x="1508515" y="1549363"/>
                    <a:pt x="1592533" y="1572259"/>
                  </a:cubicBezTo>
                  <a:cubicBezTo>
                    <a:pt x="1633270" y="1583708"/>
                    <a:pt x="1667641" y="1609149"/>
                    <a:pt x="1688009" y="1646039"/>
                  </a:cubicBezTo>
                  <a:cubicBezTo>
                    <a:pt x="1709650" y="1682928"/>
                    <a:pt x="1714742" y="1724906"/>
                    <a:pt x="1703285" y="1766884"/>
                  </a:cubicBezTo>
                  <a:lnTo>
                    <a:pt x="1443591" y="2724741"/>
                  </a:lnTo>
                  <a:cubicBezTo>
                    <a:pt x="1416858" y="2822689"/>
                    <a:pt x="1475417" y="2924453"/>
                    <a:pt x="1573438" y="2949894"/>
                  </a:cubicBezTo>
                  <a:cubicBezTo>
                    <a:pt x="1660003" y="2972792"/>
                    <a:pt x="1750386" y="2930814"/>
                    <a:pt x="1788577" y="2849402"/>
                  </a:cubicBezTo>
                  <a:lnTo>
                    <a:pt x="1788577" y="2848130"/>
                  </a:lnTo>
                  <a:lnTo>
                    <a:pt x="2131016" y="1570987"/>
                  </a:lnTo>
                  <a:lnTo>
                    <a:pt x="2562566" y="1272"/>
                  </a:lnTo>
                  <a:cubicBezTo>
                    <a:pt x="2553655" y="0"/>
                    <a:pt x="2544744" y="0"/>
                    <a:pt x="2535833" y="0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27C313F-7668-1180-D549-76E56EBFA2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96963" y="1143000"/>
            <a:ext cx="100584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103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0206913-4198-C5BA-6B13-02095EAA2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F770BC68-C025-CE63-EEBA-5DC7ADC44D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2F993316-5D9D-6B5D-B678-3E0B84A3C0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1C39372-CEC6-2265-7611-84F187C126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5E13D63F-D0AC-7CD2-770C-6AB09F1BA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85BF73EF-490D-CA1C-DAD3-BACB141D09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2C914D-7190-2AD0-228B-6DA13843762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DAE3299D-125C-8DBC-60F9-82920ADE34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B84261D4-8740-689B-A5CA-C6442BC13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D4393D6-D866-E411-A222-2FE8B99C4D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94666BC0-682D-FE04-6EC3-AA81EA3F96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73709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15541" y="715654"/>
            <a:ext cx="4786877" cy="151831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05708" y="2431477"/>
            <a:ext cx="4786877" cy="763899"/>
          </a:xfrm>
        </p:spPr>
        <p:txBody>
          <a:bodyPr lIns="91440" tIns="91440" rIns="91440" bIns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5708" y="3348617"/>
            <a:ext cx="2699066" cy="2569866"/>
          </a:xfrm>
        </p:spPr>
        <p:txBody>
          <a:bodyPr lIns="91440" tIns="0">
            <a:normAutofit/>
          </a:bodyPr>
          <a:lstStyle>
            <a:lvl1pPr marL="274320" indent="-274320">
              <a:spcAft>
                <a:spcPts val="600"/>
              </a:spcAft>
              <a:buFont typeface="Courier New" panose="02070309020205020404" pitchFamily="49" charset="0"/>
              <a:buChar char="o"/>
              <a:defRPr sz="1400">
                <a:solidFill>
                  <a:schemeClr val="bg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46FE873-5DC1-BDE4-557B-F18695033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426666" y="5060315"/>
            <a:ext cx="927943" cy="180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67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524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F88AD-4B54-9DC5-D315-825BE9FCEEF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2252076"/>
            <a:ext cx="5797550" cy="30517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55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(Single 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408820"/>
            <a:ext cx="10590136" cy="94946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D7E9A-1E17-C6A0-31A6-F6F620FF9E8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9643915" cy="4015244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138587-82E8-4322-C892-9EEC4BF9C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783446" y="0"/>
            <a:ext cx="2588112" cy="6885155"/>
            <a:chOff x="7370364" y="-23539"/>
            <a:chExt cx="2562565" cy="6885155"/>
          </a:xfrm>
          <a:solidFill>
            <a:schemeClr val="tx2">
              <a:alpha val="15000"/>
            </a:schemeClr>
          </a:solidFill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82F1610C-587F-03A7-4FAB-77AAC77CE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7829202" y="5156615"/>
              <a:ext cx="878334" cy="1705001"/>
            </a:xfrm>
            <a:prstGeom prst="rect">
              <a:avLst/>
            </a:prstGeom>
          </p:spPr>
        </p:pic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22305D1-F412-928D-32EE-AAAEE60C3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370364" y="-23539"/>
              <a:ext cx="2562565" cy="6884359"/>
            </a:xfrm>
            <a:custGeom>
              <a:avLst/>
              <a:gdLst>
                <a:gd name="connsiteX0" fmla="*/ 2535833 w 2562565"/>
                <a:gd name="connsiteY0" fmla="*/ 0 h 6884359"/>
                <a:gd name="connsiteX1" fmla="*/ 2106829 w 2562565"/>
                <a:gd name="connsiteY1" fmla="*/ 1564627 h 6884359"/>
                <a:gd name="connsiteX2" fmla="*/ 1764389 w 2562565"/>
                <a:gd name="connsiteY2" fmla="*/ 2840498 h 6884359"/>
                <a:gd name="connsiteX3" fmla="*/ 1579803 w 2562565"/>
                <a:gd name="connsiteY3" fmla="*/ 2925726 h 6884359"/>
                <a:gd name="connsiteX4" fmla="*/ 1467779 w 2562565"/>
                <a:gd name="connsiteY4" fmla="*/ 2731101 h 6884359"/>
                <a:gd name="connsiteX5" fmla="*/ 1727472 w 2562565"/>
                <a:gd name="connsiteY5" fmla="*/ 1773244 h 6884359"/>
                <a:gd name="connsiteX6" fmla="*/ 1709650 w 2562565"/>
                <a:gd name="connsiteY6" fmla="*/ 1633318 h 6884359"/>
                <a:gd name="connsiteX7" fmla="*/ 1597625 w 2562565"/>
                <a:gd name="connsiteY7" fmla="*/ 1546818 h 6884359"/>
                <a:gd name="connsiteX8" fmla="*/ 1372303 w 2562565"/>
                <a:gd name="connsiteY8" fmla="*/ 1676568 h 6884359"/>
                <a:gd name="connsiteX9" fmla="*/ 977670 w 2562565"/>
                <a:gd name="connsiteY9" fmla="*/ 3131798 h 6884359"/>
                <a:gd name="connsiteX10" fmla="*/ 5092 w 2562565"/>
                <a:gd name="connsiteY10" fmla="*/ 6867823 h 6884359"/>
                <a:gd name="connsiteX11" fmla="*/ 0 w 2562565"/>
                <a:gd name="connsiteY11" fmla="*/ 6884360 h 6884359"/>
                <a:gd name="connsiteX12" fmla="*/ 26733 w 2562565"/>
                <a:gd name="connsiteY12" fmla="*/ 6884360 h 6884359"/>
                <a:gd name="connsiteX13" fmla="*/ 1003131 w 2562565"/>
                <a:gd name="connsiteY13" fmla="*/ 3139431 h 6884359"/>
                <a:gd name="connsiteX14" fmla="*/ 1397763 w 2562565"/>
                <a:gd name="connsiteY14" fmla="*/ 1684200 h 6884359"/>
                <a:gd name="connsiteX15" fmla="*/ 1592533 w 2562565"/>
                <a:gd name="connsiteY15" fmla="*/ 1572259 h 6884359"/>
                <a:gd name="connsiteX16" fmla="*/ 1688009 w 2562565"/>
                <a:gd name="connsiteY16" fmla="*/ 1646039 h 6884359"/>
                <a:gd name="connsiteX17" fmla="*/ 1703285 w 2562565"/>
                <a:gd name="connsiteY17" fmla="*/ 1766884 h 6884359"/>
                <a:gd name="connsiteX18" fmla="*/ 1443591 w 2562565"/>
                <a:gd name="connsiteY18" fmla="*/ 2724741 h 6884359"/>
                <a:gd name="connsiteX19" fmla="*/ 1573438 w 2562565"/>
                <a:gd name="connsiteY19" fmla="*/ 2949894 h 6884359"/>
                <a:gd name="connsiteX20" fmla="*/ 1788577 w 2562565"/>
                <a:gd name="connsiteY20" fmla="*/ 2849402 h 6884359"/>
                <a:gd name="connsiteX21" fmla="*/ 1788577 w 2562565"/>
                <a:gd name="connsiteY21" fmla="*/ 2848130 h 6884359"/>
                <a:gd name="connsiteX22" fmla="*/ 2131016 w 2562565"/>
                <a:gd name="connsiteY22" fmla="*/ 1570987 h 6884359"/>
                <a:gd name="connsiteX23" fmla="*/ 2562566 w 2562565"/>
                <a:gd name="connsiteY23" fmla="*/ 1272 h 6884359"/>
                <a:gd name="connsiteX24" fmla="*/ 2535833 w 2562565"/>
                <a:gd name="connsiteY24" fmla="*/ 0 h 688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62565" h="6884359">
                  <a:moveTo>
                    <a:pt x="2535833" y="0"/>
                  </a:moveTo>
                  <a:lnTo>
                    <a:pt x="2106829" y="1564627"/>
                  </a:lnTo>
                  <a:lnTo>
                    <a:pt x="1764389" y="2840498"/>
                  </a:lnTo>
                  <a:cubicBezTo>
                    <a:pt x="1731291" y="2910461"/>
                    <a:pt x="1653638" y="2946078"/>
                    <a:pt x="1579803" y="2925726"/>
                  </a:cubicBezTo>
                  <a:cubicBezTo>
                    <a:pt x="1495785" y="2902829"/>
                    <a:pt x="1444864" y="2815057"/>
                    <a:pt x="1467779" y="2731101"/>
                  </a:cubicBezTo>
                  <a:lnTo>
                    <a:pt x="1727472" y="1773244"/>
                  </a:lnTo>
                  <a:cubicBezTo>
                    <a:pt x="1740202" y="1726178"/>
                    <a:pt x="1733837" y="1676568"/>
                    <a:pt x="1709650" y="1633318"/>
                  </a:cubicBezTo>
                  <a:cubicBezTo>
                    <a:pt x="1685463" y="1590068"/>
                    <a:pt x="1646000" y="1559539"/>
                    <a:pt x="1597625" y="1546818"/>
                  </a:cubicBezTo>
                  <a:cubicBezTo>
                    <a:pt x="1499604" y="1520105"/>
                    <a:pt x="1397763" y="1578620"/>
                    <a:pt x="1372303" y="1676568"/>
                  </a:cubicBezTo>
                  <a:lnTo>
                    <a:pt x="977670" y="3131798"/>
                  </a:lnTo>
                  <a:lnTo>
                    <a:pt x="5092" y="6867823"/>
                  </a:lnTo>
                  <a:cubicBezTo>
                    <a:pt x="5092" y="6867823"/>
                    <a:pt x="1273" y="6880544"/>
                    <a:pt x="0" y="6884360"/>
                  </a:cubicBezTo>
                  <a:lnTo>
                    <a:pt x="26733" y="6884360"/>
                  </a:lnTo>
                  <a:lnTo>
                    <a:pt x="1003131" y="3139431"/>
                  </a:lnTo>
                  <a:lnTo>
                    <a:pt x="1397763" y="1684200"/>
                  </a:lnTo>
                  <a:cubicBezTo>
                    <a:pt x="1420677" y="1600245"/>
                    <a:pt x="1508515" y="1549363"/>
                    <a:pt x="1592533" y="1572259"/>
                  </a:cubicBezTo>
                  <a:cubicBezTo>
                    <a:pt x="1633270" y="1583708"/>
                    <a:pt x="1667641" y="1609149"/>
                    <a:pt x="1688009" y="1646039"/>
                  </a:cubicBezTo>
                  <a:cubicBezTo>
                    <a:pt x="1709650" y="1682928"/>
                    <a:pt x="1714742" y="1724906"/>
                    <a:pt x="1703285" y="1766884"/>
                  </a:cubicBezTo>
                  <a:lnTo>
                    <a:pt x="1443591" y="2724741"/>
                  </a:lnTo>
                  <a:cubicBezTo>
                    <a:pt x="1416858" y="2822689"/>
                    <a:pt x="1475417" y="2924453"/>
                    <a:pt x="1573438" y="2949894"/>
                  </a:cubicBezTo>
                  <a:cubicBezTo>
                    <a:pt x="1660003" y="2972792"/>
                    <a:pt x="1750386" y="2930814"/>
                    <a:pt x="1788577" y="2849402"/>
                  </a:cubicBezTo>
                  <a:lnTo>
                    <a:pt x="1788577" y="2848130"/>
                  </a:lnTo>
                  <a:lnTo>
                    <a:pt x="2131016" y="1570987"/>
                  </a:lnTo>
                  <a:lnTo>
                    <a:pt x="2562566" y="1272"/>
                  </a:lnTo>
                  <a:cubicBezTo>
                    <a:pt x="2553655" y="0"/>
                    <a:pt x="2544744" y="0"/>
                    <a:pt x="2535833" y="0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7690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524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6322" y="2252394"/>
            <a:ext cx="5797518" cy="2532966"/>
          </a:xfrm>
        </p:spPr>
        <p:txBody>
          <a:bodyPr lIns="91440" bIns="0" anchor="t">
            <a:normAutofit/>
          </a:bodyPr>
          <a:lstStyle>
            <a:lvl1pPr marL="0" indent="0">
              <a:spcBef>
                <a:spcPts val="600"/>
              </a:spcBef>
              <a:spcAft>
                <a:spcPts val="1800"/>
              </a:spcAft>
              <a:buNone/>
              <a:defRPr sz="1400"/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38829F9-FA07-E84B-ED85-A3958046C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4430" y="5008931"/>
            <a:ext cx="3842918" cy="43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7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319A446-9DC9-77CB-F6E0-D5CC1C0C8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233290" y="0"/>
            <a:ext cx="2740011" cy="6850028"/>
            <a:chOff x="8233290" y="0"/>
            <a:chExt cx="2740011" cy="6850028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51D0537-C777-0B20-2AE3-6DD522E242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33290" y="0"/>
              <a:ext cx="2740011" cy="6850028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64F46914-ADE7-0BE9-0C39-280FE8F3B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01841" y="4372451"/>
              <a:ext cx="878334" cy="1705001"/>
            </a:xfrm>
            <a:prstGeom prst="rect">
              <a:avLst/>
            </a:prstGeom>
          </p:spPr>
        </p:pic>
      </p:grp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27DC4C-0653-4DB5-ABFE-50764C59A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7368" y="270880"/>
            <a:ext cx="11297264" cy="1524000"/>
          </a:xfrm>
        </p:spPr>
        <p:txBody>
          <a:bodyPr anchor="ctr">
            <a:normAutofit/>
          </a:bodyPr>
          <a:lstStyle>
            <a:lvl1pPr algn="ctr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8352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7E0A2EC-564E-BDA2-2E74-CEA1D54B10C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239419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DA7890-E49A-5536-1939-2B9589558E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05817" y="3989405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4A1E2517-8244-627B-E6B6-4EF4FEDCA1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1092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054FC79A-A756-FC67-CBF8-0078E8F8C1A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72159" y="2954840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BE00383-F339-E668-9399-D2DC9718C3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38557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1A788CA-392F-F29F-08CD-FBCB24BA79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7FBECC-1456-B16C-B42F-61BAE986F2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16470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84A0CD0-C9DF-C8B2-FEE6-05F2F04032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2868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012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319A446-9DC9-77CB-F6E0-D5CC1C0C8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233290" y="0"/>
            <a:ext cx="2740011" cy="6850028"/>
            <a:chOff x="8233290" y="0"/>
            <a:chExt cx="2740011" cy="6850028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51D0537-C777-0B20-2AE3-6DD522E242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33290" y="0"/>
              <a:ext cx="2740011" cy="6850028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64F46914-ADE7-0BE9-0C39-280FE8F3B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01841" y="4372451"/>
              <a:ext cx="878334" cy="1705001"/>
            </a:xfrm>
            <a:prstGeom prst="rect">
              <a:avLst/>
            </a:prstGeom>
          </p:spPr>
        </p:pic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30CF8376-A762-054E-EA3C-FF9430AD9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099" y="286603"/>
            <a:ext cx="11373803" cy="1450757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8352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7E0A2EC-564E-BDA2-2E74-CEA1D54B10C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239419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DA7890-E49A-5536-1939-2B9589558E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05817" y="3989405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4A1E2517-8244-627B-E6B6-4EF4FEDCA1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1092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054FC79A-A756-FC67-CBF8-0078E8F8C1A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72159" y="2954840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BE00383-F339-E668-9399-D2DC9718C3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38557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1A788CA-392F-F29F-08CD-FBCB24BA79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7FBECC-1456-B16C-B42F-61BAE986F2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16470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84A0CD0-C9DF-C8B2-FEE6-05F2F04032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2868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1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sson Summar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99788" y="353962"/>
            <a:ext cx="4786877" cy="98322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99788" y="1517074"/>
            <a:ext cx="4786877" cy="763899"/>
          </a:xfrm>
        </p:spPr>
        <p:txBody>
          <a:bodyPr lIns="91440" tIns="91440" rIns="91440" bIns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9788" y="2341261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BC9EC3-C68A-CC9E-C220-8D585A8B43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99789" y="2753247"/>
            <a:ext cx="3852296" cy="817345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46FE873-5DC1-BDE4-557B-F18695033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426666" y="5060315"/>
            <a:ext cx="927943" cy="1801301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E3FA6A1-74D7-3926-C0BF-FECA6C0B03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9788" y="3563285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487AC4B-B367-6BC8-2DCA-61A43B3264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99788" y="3982578"/>
            <a:ext cx="3860546" cy="529133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4E9A44E-6692-ACFA-4EB0-368490BF35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9788" y="4564818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B0B6725-F963-746B-381A-0F998539A0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99788" y="4975138"/>
            <a:ext cx="3860546" cy="852906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41920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Add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16BCAC9C-7B8B-A7E5-574A-2C2D47365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3051" y="6221324"/>
            <a:ext cx="6818262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44D41BF-45CF-B60E-08D3-A8C49332E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0596" y="622132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9" r:id="rId5"/>
    <p:sldLayoutId id="2147483746" r:id="rId6"/>
    <p:sldLayoutId id="2147483747" r:id="rId7"/>
    <p:sldLayoutId id="2147483748" r:id="rId8"/>
    <p:sldLayoutId id="2147483750" r:id="rId9"/>
    <p:sldLayoutId id="2147483756" r:id="rId10"/>
    <p:sldLayoutId id="2147483751" r:id="rId11"/>
    <p:sldLayoutId id="2147483752" r:id="rId12"/>
    <p:sldLayoutId id="2147483754" r:id="rId13"/>
    <p:sldLayoutId id="2147483755" r:id="rId14"/>
    <p:sldLayoutId id="2147483753" r:id="rId15"/>
    <p:sldLayoutId id="2147483757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ohnbeve@buffalo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mailto:JOHNBEVE@BUFFALO.EDU" TargetMode="Externa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4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94">
            <a:extLst>
              <a:ext uri="{FF2B5EF4-FFF2-40B4-BE49-F238E27FC236}">
                <a16:creationId xmlns:a16="http://schemas.microsoft.com/office/drawing/2014/main" id="{7643F50D-950F-5A7E-722A-79E4F5D31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5651" y="2405299"/>
            <a:ext cx="5605669" cy="2579052"/>
          </a:xfrm>
        </p:spPr>
        <p:txBody>
          <a:bodyPr>
            <a:noAutofit/>
          </a:bodyPr>
          <a:lstStyle/>
          <a:p>
            <a:r>
              <a:rPr lang="en-US" sz="4400" b="1" dirty="0"/>
              <a:t>LLMs, Ontologies, and Knowledge Graphs Working Group</a:t>
            </a:r>
          </a:p>
        </p:txBody>
      </p:sp>
      <p:sp>
        <p:nvSpPr>
          <p:cNvPr id="96" name="Subtitle 95">
            <a:extLst>
              <a:ext uri="{FF2B5EF4-FFF2-40B4-BE49-F238E27FC236}">
                <a16:creationId xmlns:a16="http://schemas.microsoft.com/office/drawing/2014/main" id="{1C5A4B6C-BAC7-A685-A9B1-2F354B128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8152" y="5248834"/>
            <a:ext cx="4323426" cy="1008925"/>
          </a:xfrm>
        </p:spPr>
        <p:txBody>
          <a:bodyPr/>
          <a:lstStyle/>
          <a:p>
            <a:r>
              <a:rPr lang="en-US" dirty="0"/>
              <a:t>JOHN BEVERLEY</a:t>
            </a:r>
          </a:p>
          <a:p>
            <a:r>
              <a:rPr lang="en-US" dirty="0">
                <a:hlinkClick r:id="rId3"/>
              </a:rPr>
              <a:t>johnbeve@buffalo.edu</a:t>
            </a:r>
            <a:r>
              <a:rPr lang="en-US" dirty="0"/>
              <a:t> </a:t>
            </a: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96C8D99-3232-849B-9CC8-6E4982208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3507757" y="-11160"/>
            <a:ext cx="2553080" cy="6858841"/>
          </a:xfrm>
          <a:custGeom>
            <a:avLst/>
            <a:gdLst>
              <a:gd name="connsiteX0" fmla="*/ 2526446 w 2553080"/>
              <a:gd name="connsiteY0" fmla="*/ 0 h 6858841"/>
              <a:gd name="connsiteX1" fmla="*/ 1707127 w 2553080"/>
              <a:gd name="connsiteY1" fmla="*/ 3182290 h 6858841"/>
              <a:gd name="connsiteX2" fmla="*/ 1365955 w 2553080"/>
              <a:gd name="connsiteY2" fmla="*/ 4453431 h 6858841"/>
              <a:gd name="connsiteX3" fmla="*/ 1182052 w 2553080"/>
              <a:gd name="connsiteY3" fmla="*/ 4538343 h 6858841"/>
              <a:gd name="connsiteX4" fmla="*/ 1070442 w 2553080"/>
              <a:gd name="connsiteY4" fmla="*/ 4344440 h 6858841"/>
              <a:gd name="connsiteX5" fmla="*/ 1329175 w 2553080"/>
              <a:gd name="connsiteY5" fmla="*/ 3390133 h 6858841"/>
              <a:gd name="connsiteX6" fmla="*/ 1311418 w 2553080"/>
              <a:gd name="connsiteY6" fmla="*/ 3250726 h 6858841"/>
              <a:gd name="connsiteX7" fmla="*/ 1199808 w 2553080"/>
              <a:gd name="connsiteY7" fmla="*/ 3164547 h 6858841"/>
              <a:gd name="connsiteX8" fmla="*/ 975320 w 2553080"/>
              <a:gd name="connsiteY8" fmla="*/ 3293816 h 6858841"/>
              <a:gd name="connsiteX9" fmla="*/ 582148 w 2553080"/>
              <a:gd name="connsiteY9" fmla="*/ 4743652 h 6858841"/>
              <a:gd name="connsiteX10" fmla="*/ 5073 w 2553080"/>
              <a:gd name="connsiteY10" fmla="*/ 6842367 h 6858841"/>
              <a:gd name="connsiteX11" fmla="*/ 0 w 2553080"/>
              <a:gd name="connsiteY11" fmla="*/ 6858842 h 6858841"/>
              <a:gd name="connsiteX12" fmla="*/ 26634 w 2553080"/>
              <a:gd name="connsiteY12" fmla="*/ 6858842 h 6858841"/>
              <a:gd name="connsiteX13" fmla="*/ 607514 w 2553080"/>
              <a:gd name="connsiteY13" fmla="*/ 4751256 h 6858841"/>
              <a:gd name="connsiteX14" fmla="*/ 1000686 w 2553080"/>
              <a:gd name="connsiteY14" fmla="*/ 3301420 h 6858841"/>
              <a:gd name="connsiteX15" fmla="*/ 1194735 w 2553080"/>
              <a:gd name="connsiteY15" fmla="*/ 3189894 h 6858841"/>
              <a:gd name="connsiteX16" fmla="*/ 1289857 w 2553080"/>
              <a:gd name="connsiteY16" fmla="*/ 3263399 h 6858841"/>
              <a:gd name="connsiteX17" fmla="*/ 1305077 w 2553080"/>
              <a:gd name="connsiteY17" fmla="*/ 3383797 h 6858841"/>
              <a:gd name="connsiteX18" fmla="*/ 1046345 w 2553080"/>
              <a:gd name="connsiteY18" fmla="*/ 4338103 h 6858841"/>
              <a:gd name="connsiteX19" fmla="*/ 1175711 w 2553080"/>
              <a:gd name="connsiteY19" fmla="*/ 4562423 h 6858841"/>
              <a:gd name="connsiteX20" fmla="*/ 1390053 w 2553080"/>
              <a:gd name="connsiteY20" fmla="*/ 4462303 h 6858841"/>
              <a:gd name="connsiteX21" fmla="*/ 1390053 w 2553080"/>
              <a:gd name="connsiteY21" fmla="*/ 4461035 h 6858841"/>
              <a:gd name="connsiteX22" fmla="*/ 1731225 w 2553080"/>
              <a:gd name="connsiteY22" fmla="*/ 3188627 h 6858841"/>
              <a:gd name="connsiteX23" fmla="*/ 2553081 w 2553080"/>
              <a:gd name="connsiteY23" fmla="*/ 1267 h 6858841"/>
              <a:gd name="connsiteX24" fmla="*/ 2526446 w 2553080"/>
              <a:gd name="connsiteY24" fmla="*/ 0 h 6858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553080" h="6858841">
                <a:moveTo>
                  <a:pt x="2526446" y="0"/>
                </a:moveTo>
                <a:lnTo>
                  <a:pt x="1707127" y="3182290"/>
                </a:lnTo>
                <a:lnTo>
                  <a:pt x="1365955" y="4453431"/>
                </a:lnTo>
                <a:cubicBezTo>
                  <a:pt x="1332979" y="4523135"/>
                  <a:pt x="1255613" y="4558621"/>
                  <a:pt x="1182052" y="4538343"/>
                </a:cubicBezTo>
                <a:cubicBezTo>
                  <a:pt x="1098345" y="4515531"/>
                  <a:pt x="1047613" y="4428085"/>
                  <a:pt x="1070442" y="4344440"/>
                </a:cubicBezTo>
                <a:lnTo>
                  <a:pt x="1329175" y="3390133"/>
                </a:lnTo>
                <a:cubicBezTo>
                  <a:pt x="1341858" y="3343242"/>
                  <a:pt x="1335516" y="3293816"/>
                  <a:pt x="1311418" y="3250726"/>
                </a:cubicBezTo>
                <a:cubicBezTo>
                  <a:pt x="1287321" y="3207637"/>
                  <a:pt x="1248004" y="3177220"/>
                  <a:pt x="1199808" y="3164547"/>
                </a:cubicBezTo>
                <a:cubicBezTo>
                  <a:pt x="1102150" y="3137933"/>
                  <a:pt x="1000686" y="3196230"/>
                  <a:pt x="975320" y="3293816"/>
                </a:cubicBezTo>
                <a:lnTo>
                  <a:pt x="582148" y="4743652"/>
                </a:lnTo>
                <a:lnTo>
                  <a:pt x="5073" y="6842367"/>
                </a:lnTo>
                <a:cubicBezTo>
                  <a:pt x="5073" y="6842367"/>
                  <a:pt x="1268" y="6855040"/>
                  <a:pt x="0" y="6858842"/>
                </a:cubicBezTo>
                <a:lnTo>
                  <a:pt x="26634" y="6858842"/>
                </a:lnTo>
                <a:lnTo>
                  <a:pt x="607514" y="4751256"/>
                </a:lnTo>
                <a:lnTo>
                  <a:pt x="1000686" y="3301420"/>
                </a:lnTo>
                <a:cubicBezTo>
                  <a:pt x="1023515" y="3217775"/>
                  <a:pt x="1111028" y="3167082"/>
                  <a:pt x="1194735" y="3189894"/>
                </a:cubicBezTo>
                <a:cubicBezTo>
                  <a:pt x="1235321" y="3201300"/>
                  <a:pt x="1269565" y="3226647"/>
                  <a:pt x="1289857" y="3263399"/>
                </a:cubicBezTo>
                <a:cubicBezTo>
                  <a:pt x="1311418" y="3300152"/>
                  <a:pt x="1316492" y="3341975"/>
                  <a:pt x="1305077" y="3383797"/>
                </a:cubicBezTo>
                <a:lnTo>
                  <a:pt x="1046345" y="4338103"/>
                </a:lnTo>
                <a:cubicBezTo>
                  <a:pt x="1019710" y="4435689"/>
                  <a:pt x="1078052" y="4537076"/>
                  <a:pt x="1175711" y="4562423"/>
                </a:cubicBezTo>
                <a:cubicBezTo>
                  <a:pt x="1261955" y="4585235"/>
                  <a:pt x="1352004" y="4543413"/>
                  <a:pt x="1390053" y="4462303"/>
                </a:cubicBezTo>
                <a:lnTo>
                  <a:pt x="1390053" y="4461035"/>
                </a:lnTo>
                <a:lnTo>
                  <a:pt x="1731225" y="3188627"/>
                </a:lnTo>
                <a:lnTo>
                  <a:pt x="2553081" y="1267"/>
                </a:lnTo>
                <a:cubicBezTo>
                  <a:pt x="2544203" y="0"/>
                  <a:pt x="2535325" y="0"/>
                  <a:pt x="2526446" y="0"/>
                </a:cubicBezTo>
                <a:close/>
              </a:path>
            </a:pathLst>
          </a:custGeom>
          <a:solidFill>
            <a:schemeClr val="accent1"/>
          </a:solidFill>
          <a:ln w="91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19" name="Picture Placeholder 18" descr="A blue background with circles and dots&#10;&#10;Description automatically generated">
            <a:extLst>
              <a:ext uri="{FF2B5EF4-FFF2-40B4-BE49-F238E27FC236}">
                <a16:creationId xmlns:a16="http://schemas.microsoft.com/office/drawing/2014/main" id="{532894A9-7C40-BDD4-72CA-30CAE8A3793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26059" r="26059"/>
          <a:stretch>
            <a:fillRect/>
          </a:stretch>
        </p:blipFill>
        <p:spPr/>
      </p:pic>
      <p:pic>
        <p:nvPicPr>
          <p:cNvPr id="25" name="Picture 24" descr="A logo with white text and blue dots&#10;&#10;Description automatically generated">
            <a:extLst>
              <a:ext uri="{FF2B5EF4-FFF2-40B4-BE49-F238E27FC236}">
                <a16:creationId xmlns:a16="http://schemas.microsoft.com/office/drawing/2014/main" id="{F408151F-8014-EE52-F284-05292DDEF6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38637" y="-2235"/>
            <a:ext cx="5113421" cy="300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79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3637E589-A6BE-0A2C-2A4E-7DD77174F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71" y="0"/>
            <a:ext cx="8664858" cy="6849862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2E113DCE-0556-154C-FCF0-2FDE08210CC4}"/>
              </a:ext>
            </a:extLst>
          </p:cNvPr>
          <p:cNvSpPr/>
          <p:nvPr/>
        </p:nvSpPr>
        <p:spPr>
          <a:xfrm>
            <a:off x="4472609" y="1958009"/>
            <a:ext cx="974034" cy="5168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0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B3BA9-0175-C857-3C54-6339DE1692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Present Summer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FAC5D-48FB-92AD-302A-5D2C53B522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11140574" cy="45837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/>
              <a:t>The current summer is one of big data, cheaper &amp; faster computing, sophisticated machine learning and generative techniques, and </a:t>
            </a:r>
            <a:r>
              <a:rPr lang="en-US" sz="2800" b="1">
                <a:solidFill>
                  <a:srgbClr val="FF0000"/>
                </a:solidFill>
              </a:rPr>
              <a:t>knowledge graph integration</a:t>
            </a:r>
            <a:r>
              <a:rPr lang="en-US" sz="2800"/>
              <a:t> </a:t>
            </a:r>
          </a:p>
          <a:p>
            <a:pPr marL="0" indent="0">
              <a:buNone/>
            </a:pPr>
            <a:endParaRPr lang="en-US" sz="2800"/>
          </a:p>
          <a:p>
            <a:pPr marL="0" indent="0">
              <a:buNone/>
            </a:pPr>
            <a:r>
              <a:rPr lang="en-US" sz="2800"/>
              <a:t>As well as concerns over </a:t>
            </a:r>
            <a:r>
              <a:rPr lang="en-US" sz="2800" b="1">
                <a:solidFill>
                  <a:srgbClr val="FF0000"/>
                </a:solidFill>
              </a:rPr>
              <a:t>maintenance</a:t>
            </a:r>
            <a:r>
              <a:rPr lang="en-US" sz="2800"/>
              <a:t> and </a:t>
            </a:r>
            <a:r>
              <a:rPr lang="en-US" sz="2800" b="1">
                <a:solidFill>
                  <a:srgbClr val="FF0000"/>
                </a:solidFill>
              </a:rPr>
              <a:t>updating</a:t>
            </a:r>
            <a:r>
              <a:rPr lang="en-US" sz="2800"/>
              <a:t>, </a:t>
            </a:r>
            <a:r>
              <a:rPr lang="en-US" sz="2800" b="1">
                <a:solidFill>
                  <a:srgbClr val="FF0000"/>
                </a:solidFill>
              </a:rPr>
              <a:t>scaling</a:t>
            </a:r>
            <a:r>
              <a:rPr lang="en-US" sz="2800"/>
              <a:t> and </a:t>
            </a:r>
            <a:r>
              <a:rPr lang="en-US" sz="2800" b="1">
                <a:solidFill>
                  <a:srgbClr val="FF0000"/>
                </a:solidFill>
              </a:rPr>
              <a:t>brittleness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660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3637E589-A6BE-0A2C-2A4E-7DD77174F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71" y="0"/>
            <a:ext cx="8664858" cy="684986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0D057D8-C0BC-AEAB-C40C-E01CB09BE375}"/>
              </a:ext>
            </a:extLst>
          </p:cNvPr>
          <p:cNvSpPr/>
          <p:nvPr/>
        </p:nvSpPr>
        <p:spPr>
          <a:xfrm>
            <a:off x="5486398" y="4098235"/>
            <a:ext cx="1441175" cy="5168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547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software company&#10;&#10;Description automatically generated with medium confidence">
            <a:extLst>
              <a:ext uri="{FF2B5EF4-FFF2-40B4-BE49-F238E27FC236}">
                <a16:creationId xmlns:a16="http://schemas.microsoft.com/office/drawing/2014/main" id="{2FED0108-3B84-CCD0-7E61-C91C26AB9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9705" y="217316"/>
            <a:ext cx="5284304" cy="4131600"/>
          </a:xfrm>
          <a:prstGeom prst="rect">
            <a:avLst/>
          </a:prstGeom>
        </p:spPr>
      </p:pic>
      <p:pic>
        <p:nvPicPr>
          <p:cNvPr id="3" name="Content Placeholder 5" descr="A close up of a blue background&#10;&#10;Description automatically generated">
            <a:extLst>
              <a:ext uri="{FF2B5EF4-FFF2-40B4-BE49-F238E27FC236}">
                <a16:creationId xmlns:a16="http://schemas.microsoft.com/office/drawing/2014/main" id="{76D75AFB-79DB-04F3-0A4C-3A856AA4C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662" y="4468187"/>
            <a:ext cx="11722312" cy="2314509"/>
          </a:xfrm>
          <a:prstGeom prst="rect">
            <a:avLst/>
          </a:prstGeom>
        </p:spPr>
      </p:pic>
      <p:pic>
        <p:nvPicPr>
          <p:cNvPr id="4" name="Picture 3" descr="A logo of a science foundation&#10;&#10;Description automatically generated">
            <a:extLst>
              <a:ext uri="{FF2B5EF4-FFF2-40B4-BE49-F238E27FC236}">
                <a16:creationId xmlns:a16="http://schemas.microsoft.com/office/drawing/2014/main" id="{82014A52-B682-905B-3F1F-F200A2BD2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781" y="5764588"/>
            <a:ext cx="1746796" cy="898837"/>
          </a:xfrm>
          <a:prstGeom prst="rect">
            <a:avLst/>
          </a:prstGeom>
        </p:spPr>
      </p:pic>
      <p:pic>
        <p:nvPicPr>
          <p:cNvPr id="5" name="Picture 4" descr="A graph showing a number of individuals&#10;&#10;Description automatically generated">
            <a:extLst>
              <a:ext uri="{FF2B5EF4-FFF2-40B4-BE49-F238E27FC236}">
                <a16:creationId xmlns:a16="http://schemas.microsoft.com/office/drawing/2014/main" id="{4C52FC65-90C8-0BAF-48FA-43D970EC87D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49" y="457169"/>
            <a:ext cx="6118157" cy="361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293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FF948BC-80B8-64D1-5357-9CA32ACE6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Motivation &amp; Scope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500BEAB-9E8F-0B01-5012-8A17A98BBF5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3" y="1986060"/>
            <a:ext cx="11169254" cy="47456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Advances in generative AI can help address concerns raised in modern applications of knowledge graphs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Advances in knowlede representation can help temper expectations and improve the quality of generative AI </a:t>
            </a:r>
          </a:p>
          <a:p>
            <a:pPr marL="0" indent="0">
              <a:buNone/>
            </a:pP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628715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DFFB5-8948-2705-552B-3B651453E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/>
              <a:t>Knowledge Representation and LLMs*</a:t>
            </a:r>
          </a:p>
        </p:txBody>
      </p:sp>
      <p:pic>
        <p:nvPicPr>
          <p:cNvPr id="7" name="Content Placeholder 6" descr="A diagram of a diagram&#10;&#10;Description automatically generated">
            <a:extLst>
              <a:ext uri="{FF2B5EF4-FFF2-40B4-BE49-F238E27FC236}">
                <a16:creationId xmlns:a16="http://schemas.microsoft.com/office/drawing/2014/main" id="{1B00642D-D817-8FBC-19A6-51F36E19AD78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2"/>
          <a:stretch>
            <a:fillRect/>
          </a:stretch>
        </p:blipFill>
        <p:spPr>
          <a:xfrm>
            <a:off x="8392960" y="2605622"/>
            <a:ext cx="3472920" cy="243781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F3FFC-4516-8D11-9630-AFFBF6343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9" name="Picture 8" descr="A diagram of a process&#10;&#10;Description automatically generated">
            <a:extLst>
              <a:ext uri="{FF2B5EF4-FFF2-40B4-BE49-F238E27FC236}">
                <a16:creationId xmlns:a16="http://schemas.microsoft.com/office/drawing/2014/main" id="{22A2E532-AF52-9A6E-1B04-D14122D1E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919" y="2227424"/>
            <a:ext cx="3938941" cy="3026010"/>
          </a:xfrm>
          <a:prstGeom prst="rect">
            <a:avLst/>
          </a:prstGeom>
        </p:spPr>
      </p:pic>
      <p:pic>
        <p:nvPicPr>
          <p:cNvPr id="11" name="Picture 10" descr="A diagram of a diagram&#10;&#10;Description automatically generated">
            <a:extLst>
              <a:ext uri="{FF2B5EF4-FFF2-40B4-BE49-F238E27FC236}">
                <a16:creationId xmlns:a16="http://schemas.microsoft.com/office/drawing/2014/main" id="{71ABBBA5-296E-3786-EBD8-97EFE5498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962" y="2316539"/>
            <a:ext cx="3448857" cy="30269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01670F-E345-4BE9-C8F9-520636346432}"/>
              </a:ext>
            </a:extLst>
          </p:cNvPr>
          <p:cNvSpPr txBox="1"/>
          <p:nvPr/>
        </p:nvSpPr>
        <p:spPr>
          <a:xfrm>
            <a:off x="976394" y="6373468"/>
            <a:ext cx="882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*From </a:t>
            </a:r>
            <a:r>
              <a:rPr lang="en-US" i="1">
                <a:effectLst/>
              </a:rPr>
              <a:t>Unifying Large Language Models and Knowledge Graphs: A Roadmap</a:t>
            </a:r>
          </a:p>
        </p:txBody>
      </p:sp>
    </p:spTree>
    <p:extLst>
      <p:ext uri="{BB962C8B-B14F-4D97-AF65-F5344CB8AC3E}">
        <p14:creationId xmlns:p14="http://schemas.microsoft.com/office/powerpoint/2010/main" val="1873064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7DBD-948D-AD53-889C-627A6F0C3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/>
              <a:t>Enhancing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78CF0-4348-EC38-1159-8CDA0E74FEF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9643915" cy="4669838"/>
          </a:xfrm>
        </p:spPr>
        <p:txBody>
          <a:bodyPr>
            <a:normAutofit/>
          </a:bodyPr>
          <a:lstStyle/>
          <a:p>
            <a:endParaRPr lang="en-US" sz="2800"/>
          </a:p>
          <a:p>
            <a:r>
              <a:rPr lang="en-US" sz="2800"/>
              <a:t>Integrate knowledge graphs </a:t>
            </a:r>
            <a:br>
              <a:rPr lang="en-US" sz="2800"/>
            </a:br>
            <a:r>
              <a:rPr lang="en-US" sz="2800"/>
              <a:t>into the training or prompt inputs</a:t>
            </a:r>
          </a:p>
          <a:p>
            <a:pPr marL="0" indent="0">
              <a:buNone/>
            </a:pPr>
            <a:endParaRPr lang="en-US" sz="2800"/>
          </a:p>
          <a:p>
            <a:r>
              <a:rPr lang="en-US" sz="2800"/>
              <a:t>Interpret prompt outputs </a:t>
            </a:r>
            <a:br>
              <a:rPr lang="en-US" sz="2800"/>
            </a:br>
            <a:r>
              <a:rPr lang="en-US" sz="2800"/>
              <a:t>using knowledge graphs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AC77F-8019-7F49-68F6-08663D7D2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8C118216-884E-4148-1792-7C24B6D56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53" y="1474839"/>
            <a:ext cx="5487147" cy="481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4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tiger and tiger with text&#10;&#10;Description automatically generated">
            <a:extLst>
              <a:ext uri="{FF2B5EF4-FFF2-40B4-BE49-F238E27FC236}">
                <a16:creationId xmlns:a16="http://schemas.microsoft.com/office/drawing/2014/main" id="{6460D730-1735-ED7A-87F4-B92903E96D23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2"/>
          <a:stretch>
            <a:fillRect/>
          </a:stretch>
        </p:blipFill>
        <p:spPr>
          <a:xfrm>
            <a:off x="42383" y="123187"/>
            <a:ext cx="1491333" cy="160306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8D8C8-8A04-EBC9-75CF-AFC7064FF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0" name="Picture 9" descr="A blue and white logo&#10;&#10;Description automatically generated">
            <a:extLst>
              <a:ext uri="{FF2B5EF4-FFF2-40B4-BE49-F238E27FC236}">
                <a16:creationId xmlns:a16="http://schemas.microsoft.com/office/drawing/2014/main" id="{FC4FEE4A-4DB5-1750-37AF-7EDA5918F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368" y="376965"/>
            <a:ext cx="4098694" cy="1095504"/>
          </a:xfrm>
          <a:prstGeom prst="rect">
            <a:avLst/>
          </a:prstGeom>
        </p:spPr>
      </p:pic>
      <p:pic>
        <p:nvPicPr>
          <p:cNvPr id="12" name="Picture 11" descr="A close-up of a logo&#10;&#10;Description automatically generated">
            <a:extLst>
              <a:ext uri="{FF2B5EF4-FFF2-40B4-BE49-F238E27FC236}">
                <a16:creationId xmlns:a16="http://schemas.microsoft.com/office/drawing/2014/main" id="{338407DE-8A69-E5E1-5690-EC46DE47EB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702"/>
          <a:stretch/>
        </p:blipFill>
        <p:spPr>
          <a:xfrm>
            <a:off x="1757800" y="461231"/>
            <a:ext cx="5781484" cy="926973"/>
          </a:xfrm>
          <a:prstGeom prst="rect">
            <a:avLst/>
          </a:prstGeom>
        </p:spPr>
      </p:pic>
      <p:pic>
        <p:nvPicPr>
          <p:cNvPr id="14" name="Picture 13" descr="A blue sign with white text&#10;&#10;Description automatically generated">
            <a:extLst>
              <a:ext uri="{FF2B5EF4-FFF2-40B4-BE49-F238E27FC236}">
                <a16:creationId xmlns:a16="http://schemas.microsoft.com/office/drawing/2014/main" id="{E384B08F-B915-B465-06B6-4F86BBFC4D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7031" y="5867518"/>
            <a:ext cx="941269" cy="926675"/>
          </a:xfrm>
          <a:prstGeom prst="rect">
            <a:avLst/>
          </a:prstGeom>
        </p:spPr>
      </p:pic>
      <p:pic>
        <p:nvPicPr>
          <p:cNvPr id="16" name="Picture 15" descr="A logo with red and grey lines&#10;&#10;Description automatically generated">
            <a:extLst>
              <a:ext uri="{FF2B5EF4-FFF2-40B4-BE49-F238E27FC236}">
                <a16:creationId xmlns:a16="http://schemas.microsoft.com/office/drawing/2014/main" id="{359B6260-1F4C-6C51-2DE2-AF4C61EC02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0501" y="6060980"/>
            <a:ext cx="1637565" cy="588474"/>
          </a:xfrm>
          <a:prstGeom prst="rect">
            <a:avLst/>
          </a:prstGeom>
        </p:spPr>
      </p:pic>
      <p:pic>
        <p:nvPicPr>
          <p:cNvPr id="18" name="Picture 17" descr="A blue and white logo&#10;&#10;Description automatically generated">
            <a:extLst>
              <a:ext uri="{FF2B5EF4-FFF2-40B4-BE49-F238E27FC236}">
                <a16:creationId xmlns:a16="http://schemas.microsoft.com/office/drawing/2014/main" id="{02321F02-C2B3-392F-58A8-5244F34CE6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48542" y="5996537"/>
            <a:ext cx="1739491" cy="588474"/>
          </a:xfrm>
          <a:prstGeom prst="rect">
            <a:avLst/>
          </a:prstGeom>
        </p:spPr>
      </p:pic>
      <p:pic>
        <p:nvPicPr>
          <p:cNvPr id="19" name="Picture 18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742CEE38-507D-D97D-0DE3-EE885FEB31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4952" y="2061487"/>
            <a:ext cx="10122095" cy="33642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0987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B1A3F-7507-3E4E-C4F5-668AB71519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99C7F-A4A3-C71E-6DF3-A70146BE1521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E623D8-6F77-7257-5F9B-0AD2FC4E1D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Add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273439-3B94-5672-EE26-21B2AD7F6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AE344C-5462-BD81-BE0B-3D448EF7A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23" y="73555"/>
            <a:ext cx="10943733" cy="671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251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7DBD-948D-AD53-889C-627A6F0C3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/>
              <a:t>Enhancing Knowledge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78CF0-4348-EC38-1159-8CDA0E74FEF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9643915" cy="4669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/>
              <a:t>Knowledge graph </a:t>
            </a:r>
            <a:br>
              <a:rPr lang="en-US" sz="2800"/>
            </a:br>
            <a:r>
              <a:rPr lang="en-US" sz="2800"/>
              <a:t>construction, e.g. </a:t>
            </a:r>
            <a:br>
              <a:rPr lang="en-US" sz="2800"/>
            </a:br>
            <a:r>
              <a:rPr lang="en-US" sz="2800"/>
              <a:t>coreference resolution</a:t>
            </a:r>
          </a:p>
          <a:p>
            <a:endParaRPr lang="en-US" sz="2800"/>
          </a:p>
          <a:p>
            <a:r>
              <a:rPr lang="en-US" sz="2800"/>
              <a:t>Knowledge graph Q/A, </a:t>
            </a:r>
            <a:br>
              <a:rPr lang="en-US" sz="2800"/>
            </a:br>
            <a:r>
              <a:rPr lang="en-US" sz="2800"/>
              <a:t>e.g. entity and relation </a:t>
            </a:r>
            <a:br>
              <a:rPr lang="en-US" sz="2800"/>
            </a:br>
            <a:r>
              <a:rPr lang="en-US" sz="2800"/>
              <a:t>extraction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AC77F-8019-7F49-68F6-08663D7D2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8C118216-884E-4148-1792-7C24B6D56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853" y="1474839"/>
            <a:ext cx="5487147" cy="4815935"/>
          </a:xfrm>
          <a:prstGeom prst="rect">
            <a:avLst/>
          </a:prstGeom>
        </p:spPr>
      </p:pic>
      <p:pic>
        <p:nvPicPr>
          <p:cNvPr id="7" name="Picture 6" descr="A diagram of a process&#10;&#10;Description automatically generated">
            <a:extLst>
              <a:ext uri="{FF2B5EF4-FFF2-40B4-BE49-F238E27FC236}">
                <a16:creationId xmlns:a16="http://schemas.microsoft.com/office/drawing/2014/main" id="{A8831F45-EE50-4F84-37F5-8031A12B5B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20" r="3883"/>
          <a:stretch/>
        </p:blipFill>
        <p:spPr>
          <a:xfrm>
            <a:off x="6327058" y="1474839"/>
            <a:ext cx="5692877" cy="472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91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2EA33AE-2E4E-2AD0-7AAD-FF06CBACB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541" y="715654"/>
            <a:ext cx="4786877" cy="151831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BA498B66-C42E-029B-6F9F-FF45F4C14B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5708" y="2431477"/>
            <a:ext cx="4786877" cy="763899"/>
          </a:xfrm>
        </p:spPr>
        <p:txBody>
          <a:bodyPr/>
          <a:lstStyle/>
          <a:p>
            <a:r>
              <a:rPr lang="en-US" dirty="0"/>
              <a:t>We will cover: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3B8BFA9-FBE9-EDA2-FBB1-C2B55CD7C8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5707" y="3348617"/>
            <a:ext cx="4786877" cy="2569866"/>
          </a:xfrm>
        </p:spPr>
        <p:txBody>
          <a:bodyPr>
            <a:normAutofit/>
          </a:bodyPr>
          <a:lstStyle/>
          <a:p>
            <a:r>
              <a:rPr lang="en-US" dirty="0"/>
              <a:t>Motivation &amp; Scope</a:t>
            </a:r>
          </a:p>
          <a:p>
            <a:r>
              <a:rPr lang="en-US" dirty="0"/>
              <a:t>Topic Alignment</a:t>
            </a:r>
          </a:p>
          <a:p>
            <a:r>
              <a:rPr lang="en-US" dirty="0"/>
              <a:t>Roadmap &amp; Expected Outcomes</a:t>
            </a:r>
          </a:p>
          <a:p>
            <a:r>
              <a:rPr lang="en-US" dirty="0"/>
              <a:t>Call to Partners</a:t>
            </a:r>
          </a:p>
          <a:p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3E677C-B30B-9361-1557-EE90A7448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2929081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9511001-6F2E-D16C-C5A6-4486407F67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3498189" y="17722"/>
            <a:ext cx="2545001" cy="6837172"/>
          </a:xfrm>
          <a:custGeom>
            <a:avLst/>
            <a:gdLst>
              <a:gd name="connsiteX0" fmla="*/ 2518452 w 2545001"/>
              <a:gd name="connsiteY0" fmla="*/ 0 h 6837172"/>
              <a:gd name="connsiteX1" fmla="*/ 1701725 w 2545001"/>
              <a:gd name="connsiteY1" fmla="*/ 3172236 h 6837172"/>
              <a:gd name="connsiteX2" fmla="*/ 1361633 w 2545001"/>
              <a:gd name="connsiteY2" fmla="*/ 4439362 h 6837172"/>
              <a:gd name="connsiteX3" fmla="*/ 1178312 w 2545001"/>
              <a:gd name="connsiteY3" fmla="*/ 4524005 h 6837172"/>
              <a:gd name="connsiteX4" fmla="*/ 1067055 w 2545001"/>
              <a:gd name="connsiteY4" fmla="*/ 4330715 h 6837172"/>
              <a:gd name="connsiteX5" fmla="*/ 1324969 w 2545001"/>
              <a:gd name="connsiteY5" fmla="*/ 3379423 h 6837172"/>
              <a:gd name="connsiteX6" fmla="*/ 1307268 w 2545001"/>
              <a:gd name="connsiteY6" fmla="*/ 3240456 h 6837172"/>
              <a:gd name="connsiteX7" fmla="*/ 1196012 w 2545001"/>
              <a:gd name="connsiteY7" fmla="*/ 3154549 h 6837172"/>
              <a:gd name="connsiteX8" fmla="*/ 972233 w 2545001"/>
              <a:gd name="connsiteY8" fmla="*/ 3283409 h 6837172"/>
              <a:gd name="connsiteX9" fmla="*/ 580306 w 2545001"/>
              <a:gd name="connsiteY9" fmla="*/ 4728666 h 6837172"/>
              <a:gd name="connsiteX10" fmla="*/ 5057 w 2545001"/>
              <a:gd name="connsiteY10" fmla="*/ 6820750 h 6837172"/>
              <a:gd name="connsiteX11" fmla="*/ 0 w 2545001"/>
              <a:gd name="connsiteY11" fmla="*/ 6837173 h 6837172"/>
              <a:gd name="connsiteX12" fmla="*/ 26550 w 2545001"/>
              <a:gd name="connsiteY12" fmla="*/ 6837173 h 6837172"/>
              <a:gd name="connsiteX13" fmla="*/ 605591 w 2545001"/>
              <a:gd name="connsiteY13" fmla="*/ 4736246 h 6837172"/>
              <a:gd name="connsiteX14" fmla="*/ 997519 w 2545001"/>
              <a:gd name="connsiteY14" fmla="*/ 3290990 h 6837172"/>
              <a:gd name="connsiteX15" fmla="*/ 1190954 w 2545001"/>
              <a:gd name="connsiteY15" fmla="*/ 3179816 h 6837172"/>
              <a:gd name="connsiteX16" fmla="*/ 1285776 w 2545001"/>
              <a:gd name="connsiteY16" fmla="*/ 3253089 h 6837172"/>
              <a:gd name="connsiteX17" fmla="*/ 1300947 w 2545001"/>
              <a:gd name="connsiteY17" fmla="*/ 3373106 h 6837172"/>
              <a:gd name="connsiteX18" fmla="*/ 1043033 w 2545001"/>
              <a:gd name="connsiteY18" fmla="*/ 4324398 h 6837172"/>
              <a:gd name="connsiteX19" fmla="*/ 1171990 w 2545001"/>
              <a:gd name="connsiteY19" fmla="*/ 4548009 h 6837172"/>
              <a:gd name="connsiteX20" fmla="*/ 1385654 w 2545001"/>
              <a:gd name="connsiteY20" fmla="*/ 4448205 h 6837172"/>
              <a:gd name="connsiteX21" fmla="*/ 1385654 w 2545001"/>
              <a:gd name="connsiteY21" fmla="*/ 4446942 h 6837172"/>
              <a:gd name="connsiteX22" fmla="*/ 1725746 w 2545001"/>
              <a:gd name="connsiteY22" fmla="*/ 3178553 h 6837172"/>
              <a:gd name="connsiteX23" fmla="*/ 2545002 w 2545001"/>
              <a:gd name="connsiteY23" fmla="*/ 1263 h 6837172"/>
              <a:gd name="connsiteX24" fmla="*/ 2518452 w 2545001"/>
              <a:gd name="connsiteY24" fmla="*/ 0 h 683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545001" h="6837172">
                <a:moveTo>
                  <a:pt x="2518452" y="0"/>
                </a:moveTo>
                <a:lnTo>
                  <a:pt x="1701725" y="3172236"/>
                </a:lnTo>
                <a:lnTo>
                  <a:pt x="1361633" y="4439362"/>
                </a:lnTo>
                <a:cubicBezTo>
                  <a:pt x="1328761" y="4508845"/>
                  <a:pt x="1251640" y="4544219"/>
                  <a:pt x="1178312" y="4524005"/>
                </a:cubicBezTo>
                <a:cubicBezTo>
                  <a:pt x="1094869" y="4501265"/>
                  <a:pt x="1044298" y="4414095"/>
                  <a:pt x="1067055" y="4330715"/>
                </a:cubicBezTo>
                <a:lnTo>
                  <a:pt x="1324969" y="3379423"/>
                </a:lnTo>
                <a:cubicBezTo>
                  <a:pt x="1337611" y="3332679"/>
                  <a:pt x="1331290" y="3283409"/>
                  <a:pt x="1307268" y="3240456"/>
                </a:cubicBezTo>
                <a:cubicBezTo>
                  <a:pt x="1283247" y="3197503"/>
                  <a:pt x="1244054" y="3167183"/>
                  <a:pt x="1196012" y="3154549"/>
                </a:cubicBezTo>
                <a:cubicBezTo>
                  <a:pt x="1098662" y="3128019"/>
                  <a:pt x="997519" y="3186133"/>
                  <a:pt x="972233" y="3283409"/>
                </a:cubicBezTo>
                <a:lnTo>
                  <a:pt x="580306" y="4728666"/>
                </a:lnTo>
                <a:lnTo>
                  <a:pt x="5057" y="6820750"/>
                </a:lnTo>
                <a:cubicBezTo>
                  <a:pt x="5057" y="6820750"/>
                  <a:pt x="1264" y="6833383"/>
                  <a:pt x="0" y="6837173"/>
                </a:cubicBezTo>
                <a:lnTo>
                  <a:pt x="26550" y="6837173"/>
                </a:lnTo>
                <a:lnTo>
                  <a:pt x="605591" y="4736246"/>
                </a:lnTo>
                <a:lnTo>
                  <a:pt x="997519" y="3290990"/>
                </a:lnTo>
                <a:cubicBezTo>
                  <a:pt x="1020276" y="3207609"/>
                  <a:pt x="1107512" y="3157076"/>
                  <a:pt x="1190954" y="3179816"/>
                </a:cubicBezTo>
                <a:cubicBezTo>
                  <a:pt x="1231411" y="3191186"/>
                  <a:pt x="1265547" y="3216453"/>
                  <a:pt x="1285776" y="3253089"/>
                </a:cubicBezTo>
                <a:cubicBezTo>
                  <a:pt x="1307268" y="3289726"/>
                  <a:pt x="1312326" y="3331416"/>
                  <a:pt x="1300947" y="3373106"/>
                </a:cubicBezTo>
                <a:lnTo>
                  <a:pt x="1043033" y="4324398"/>
                </a:lnTo>
                <a:cubicBezTo>
                  <a:pt x="1016483" y="4421675"/>
                  <a:pt x="1074640" y="4522742"/>
                  <a:pt x="1171990" y="4548009"/>
                </a:cubicBezTo>
                <a:cubicBezTo>
                  <a:pt x="1257961" y="4570749"/>
                  <a:pt x="1347725" y="4529059"/>
                  <a:pt x="1385654" y="4448205"/>
                </a:cubicBezTo>
                <a:lnTo>
                  <a:pt x="1385654" y="4446942"/>
                </a:lnTo>
                <a:lnTo>
                  <a:pt x="1725746" y="3178553"/>
                </a:lnTo>
                <a:lnTo>
                  <a:pt x="2545002" y="1263"/>
                </a:lnTo>
                <a:cubicBezTo>
                  <a:pt x="2536151" y="0"/>
                  <a:pt x="2527302" y="0"/>
                  <a:pt x="2518452" y="0"/>
                </a:cubicBezTo>
                <a:close/>
              </a:path>
            </a:pathLst>
          </a:custGeom>
          <a:solidFill>
            <a:schemeClr val="accent1"/>
          </a:solidFill>
          <a:ln w="1263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Placeholder 4" descr="A blue background with circles and dots&#10;&#10;Description automatically generated">
            <a:extLst>
              <a:ext uri="{FF2B5EF4-FFF2-40B4-BE49-F238E27FC236}">
                <a16:creationId xmlns:a16="http://schemas.microsoft.com/office/drawing/2014/main" id="{5AC20E2D-59B1-E70E-B9A0-6CD0A209687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6059" r="26059"/>
          <a:stretch>
            <a:fillRect/>
          </a:stretch>
        </p:blipFill>
        <p:spPr/>
      </p:pic>
      <p:pic>
        <p:nvPicPr>
          <p:cNvPr id="8" name="Picture 7" descr="A logo with text and blue dots&#10;&#10;Description automatically generated">
            <a:extLst>
              <a:ext uri="{FF2B5EF4-FFF2-40B4-BE49-F238E27FC236}">
                <a16:creationId xmlns:a16="http://schemas.microsoft.com/office/drawing/2014/main" id="{7F97284A-0862-7B69-03B1-26ABD032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5634" y="17722"/>
            <a:ext cx="1986366" cy="116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79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7DBD-948D-AD53-889C-627A6F0C3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/>
              <a:t>Enhancing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78CF0-4348-EC38-1159-8CDA0E74FEF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9643915" cy="4669838"/>
          </a:xfrm>
        </p:spPr>
        <p:txBody>
          <a:bodyPr>
            <a:normAutofit/>
          </a:bodyPr>
          <a:lstStyle/>
          <a:p>
            <a:r>
              <a:rPr lang="en-US" sz="2800"/>
              <a:t>Constructing knowledge </a:t>
            </a:r>
            <a:br>
              <a:rPr lang="en-US" sz="2800"/>
            </a:br>
            <a:r>
              <a:rPr lang="en-US" sz="2800"/>
              <a:t>graphs used for LLM-enhanced</a:t>
            </a:r>
            <a:br>
              <a:rPr lang="en-US" sz="2800"/>
            </a:br>
            <a:r>
              <a:rPr lang="en-US" sz="2800"/>
              <a:t>Q/A responses</a:t>
            </a:r>
          </a:p>
          <a:p>
            <a:endParaRPr lang="en-US" sz="2800"/>
          </a:p>
          <a:p>
            <a:r>
              <a:rPr lang="en-US" sz="2800"/>
              <a:t>Completing a knowledge </a:t>
            </a:r>
            <a:br>
              <a:rPr lang="en-US" sz="2800"/>
            </a:br>
            <a:r>
              <a:rPr lang="en-US" sz="2800"/>
              <a:t>graph with LLM information</a:t>
            </a:r>
            <a:br>
              <a:rPr lang="en-US" sz="2800"/>
            </a:br>
            <a:r>
              <a:rPr lang="en-US" sz="2800"/>
              <a:t>that reveals further gaps, </a:t>
            </a:r>
            <a:br>
              <a:rPr lang="en-US" sz="2800"/>
            </a:br>
            <a:r>
              <a:rPr lang="en-US" sz="2800"/>
              <a:t>filling of which provides better </a:t>
            </a:r>
            <a:br>
              <a:rPr lang="en-US" sz="2800"/>
            </a:br>
            <a:r>
              <a:rPr lang="en-US" sz="2800"/>
              <a:t>LLM training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AC77F-8019-7F49-68F6-08663D7D2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4" name="Content Placeholder 6" descr="A diagram of a diagram&#10;&#10;Description automatically generated">
            <a:extLst>
              <a:ext uri="{FF2B5EF4-FFF2-40B4-BE49-F238E27FC236}">
                <a16:creationId xmlns:a16="http://schemas.microsoft.com/office/drawing/2014/main" id="{6628C7A1-7C21-D226-EC6A-F26C26B0E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143" y="1653255"/>
            <a:ext cx="5754857" cy="403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68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FF948BC-80B8-64D1-5357-9CA32ACE6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Motivation &amp; Scope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500BEAB-9E8F-0B01-5012-8A17A98BBF5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3" y="1986060"/>
            <a:ext cx="11169254" cy="47456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If we are to make good on the promises of knowledge representation and reasoning, </a:t>
            </a:r>
            <a:r>
              <a:rPr lang="en-US" sz="2800" b="1" dirty="0">
                <a:solidFill>
                  <a:srgbClr val="FF0000"/>
                </a:solidFill>
              </a:rPr>
              <a:t>we must bring our expertise </a:t>
            </a:r>
            <a:r>
              <a:rPr lang="en-US" sz="2800" dirty="0"/>
              <a:t>to the intersection of ontologies, knowledge graphs, and generative AI research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The purpose of this group is to ensure our expertise is felt on the cutting edges of these intersecting fields</a:t>
            </a:r>
          </a:p>
        </p:txBody>
      </p:sp>
    </p:spTree>
    <p:extLst>
      <p:ext uri="{BB962C8B-B14F-4D97-AF65-F5344CB8AC3E}">
        <p14:creationId xmlns:p14="http://schemas.microsoft.com/office/powerpoint/2010/main" val="2451422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752E2-37E1-83B7-2F13-4ABDD96376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Topic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193CC-2BEE-61E0-0A88-5E9FB9268AAE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Our working group will aim to advance current research at the intersection of LLMs, ontologies, and knowledge graphs</a:t>
            </a:r>
          </a:p>
          <a:p>
            <a:endParaRPr lang="en-US" sz="2800" dirty="0"/>
          </a:p>
          <a:p>
            <a:r>
              <a:rPr lang="en-US" sz="2800" dirty="0"/>
              <a:t>Which falls squarely within </a:t>
            </a:r>
            <a:r>
              <a:rPr lang="en-US" sz="2800" b="1" dirty="0">
                <a:solidFill>
                  <a:srgbClr val="FF0000"/>
                </a:solidFill>
              </a:rPr>
              <a:t>Theme 4: Semantic Knowledge Graph Applications and Innovations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BF755-8FF6-8455-63D9-C8738DD6C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507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81084-D1F1-6045-CAF6-F4557466C4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Roadmap &amp; Expected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56A86-68C0-2A0A-728C-826866436C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5362" y="1816908"/>
            <a:ext cx="11186672" cy="40152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Structure</a:t>
            </a:r>
          </a:p>
          <a:p>
            <a:pPr marL="0" indent="0">
              <a:buNone/>
            </a:pPr>
            <a:r>
              <a:rPr lang="en-US" sz="2400" dirty="0"/>
              <a:t>   </a:t>
            </a:r>
            <a:r>
              <a:rPr lang="en-US" sz="2400" i="1" dirty="0"/>
              <a:t>Cadence</a:t>
            </a:r>
            <a:r>
              <a:rPr lang="en-US" sz="2400" dirty="0"/>
              <a:t>: Biweekly, 1-hour, remote, recorded, with minutes</a:t>
            </a:r>
            <a:br>
              <a:rPr lang="en-US" sz="2400" dirty="0"/>
            </a:br>
            <a:r>
              <a:rPr lang="en-US" sz="2400" dirty="0"/>
              <a:t>   </a:t>
            </a:r>
            <a:r>
              <a:rPr lang="en-US" sz="2400" i="1" dirty="0"/>
              <a:t>Chair</a:t>
            </a:r>
            <a:r>
              <a:rPr lang="en-US" sz="2400" dirty="0"/>
              <a:t>: John Beverley </a:t>
            </a:r>
          </a:p>
          <a:p>
            <a:pPr marL="0" indent="0">
              <a:buNone/>
            </a:pPr>
            <a:r>
              <a:rPr lang="en-US" sz="2800" b="1" dirty="0"/>
              <a:t>Roadmap</a:t>
            </a:r>
          </a:p>
          <a:p>
            <a:pPr marL="0" indent="0">
              <a:buNone/>
            </a:pPr>
            <a:r>
              <a:rPr lang="en-US" sz="2400" i="1" dirty="0"/>
              <a:t>   Months 1-3</a:t>
            </a:r>
            <a:r>
              <a:rPr lang="en-US" sz="2400" dirty="0"/>
              <a:t>: Landscape review, GitHub artifacts, information </a:t>
            </a:r>
            <a:br>
              <a:rPr lang="en-US" sz="2400" dirty="0"/>
            </a:br>
            <a:r>
              <a:rPr lang="en-US" sz="2400" dirty="0"/>
              <a:t>          exchange, e.g. internal and interdisciplinary presentations</a:t>
            </a:r>
          </a:p>
          <a:p>
            <a:pPr marL="0" indent="0">
              <a:buNone/>
            </a:pPr>
            <a:r>
              <a:rPr lang="en-US" sz="2400" i="1" dirty="0"/>
              <a:t>   Months 4-8</a:t>
            </a:r>
            <a:r>
              <a:rPr lang="en-US" sz="2400" dirty="0"/>
              <a:t>: Advancing current research, e.g. novel paradigms, </a:t>
            </a:r>
            <a:br>
              <a:rPr lang="en-US" sz="2400" dirty="0"/>
            </a:br>
            <a:r>
              <a:rPr lang="en-US" sz="2400" dirty="0"/>
              <a:t>           benchmarks, tools, create generative AI ontologies, etc. </a:t>
            </a:r>
          </a:p>
          <a:p>
            <a:pPr marL="0" indent="0">
              <a:buNone/>
            </a:pPr>
            <a:r>
              <a:rPr lang="en-US" sz="2400" i="1" dirty="0"/>
              <a:t>   Months 8-12</a:t>
            </a:r>
            <a:r>
              <a:rPr lang="en-US" sz="2400" dirty="0"/>
              <a:t>: Co-author journal articles, blog posts, conferences</a:t>
            </a:r>
            <a:br>
              <a:rPr lang="en-US" sz="2400" dirty="0"/>
            </a:br>
            <a:r>
              <a:rPr lang="en-US" sz="2400" dirty="0"/>
              <a:t>   ...</a:t>
            </a:r>
            <a:r>
              <a:rPr lang="en-US" sz="2400" i="1" dirty="0"/>
              <a:t>Repeat...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F6356-5832-635C-33F7-301C6F3444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808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CCFE-AD65-8245-BA02-3E93088E5F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Call to Partners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79998-BC1E-0C87-C862-9937FA3844F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926951" y="1804832"/>
            <a:ext cx="9643915" cy="4644348"/>
          </a:xfrm>
        </p:spPr>
        <p:txBody>
          <a:bodyPr>
            <a:noAutofit/>
          </a:bodyPr>
          <a:lstStyle/>
          <a:p>
            <a:r>
              <a:rPr lang="en-US" sz="2800" b="1" dirty="0"/>
              <a:t>Expected contributions: </a:t>
            </a:r>
          </a:p>
          <a:p>
            <a:pPr lvl="1"/>
            <a:r>
              <a:rPr lang="en-US" sz="2800" dirty="0"/>
              <a:t>Present on literature reviews, drafts, etc.</a:t>
            </a:r>
          </a:p>
          <a:p>
            <a:pPr lvl="1"/>
            <a:r>
              <a:rPr lang="en-US" sz="2800" dirty="0"/>
              <a:t>Collaborate drafting articles, cross-discipline conference participation </a:t>
            </a:r>
          </a:p>
          <a:p>
            <a:pPr lvl="1"/>
            <a:r>
              <a:rPr lang="en-US" sz="2800" dirty="0"/>
              <a:t>Testing of LLMs and ontologies given use cases</a:t>
            </a:r>
          </a:p>
          <a:p>
            <a:r>
              <a:rPr lang="en-US" sz="2800" b="1" dirty="0"/>
              <a:t>Benefits of participating:</a:t>
            </a:r>
          </a:p>
          <a:p>
            <a:pPr lvl="1"/>
            <a:r>
              <a:rPr lang="en-US" sz="2800" dirty="0"/>
              <a:t>Researching and publishing cutting-edge work</a:t>
            </a:r>
          </a:p>
          <a:p>
            <a:pPr lvl="1"/>
            <a:r>
              <a:rPr lang="en-US" sz="2800" dirty="0"/>
              <a:t>Producing novel tools and methodologies</a:t>
            </a:r>
          </a:p>
          <a:p>
            <a:pPr lvl="1"/>
            <a:r>
              <a:rPr lang="en-US" sz="2800" dirty="0"/>
              <a:t>Surrounded by cool people who get things done</a:t>
            </a:r>
          </a:p>
          <a:p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39A5E-CA97-9665-5583-F9334F81D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060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CCFE-AD65-8245-BA02-3E93088E5F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Call to Partners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79998-BC1E-0C87-C862-9937FA3844F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09522" y="1645165"/>
            <a:ext cx="4115312" cy="4957221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400" b="1"/>
              <a:t>NCOR </a:t>
            </a:r>
            <a:endParaRPr lang="en-US" sz="2400" b="1" i="0">
              <a:effectLst/>
            </a:endParaRPr>
          </a:p>
          <a:p>
            <a:pPr marL="0" indent="0" algn="ctr" fontAlgn="base">
              <a:buNone/>
            </a:pPr>
            <a:r>
              <a:rPr lang="en-US" sz="2400" b="0" i="0">
                <a:effectLst/>
              </a:rPr>
              <a:t>Barry Smith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John Beverley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Regina Hurley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Giacomo De Colle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Jaron Cheung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Finn Wilson 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Federico Donato 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Ji Soo Seo </a:t>
            </a:r>
            <a:br>
              <a:rPr lang="en-US" sz="2400" b="0" i="0">
                <a:effectLst/>
              </a:rPr>
            </a:br>
            <a:r>
              <a:rPr lang="en-US" sz="2400" b="0" i="0">
                <a:effectLst/>
              </a:rPr>
              <a:t>Jon Vajda</a:t>
            </a:r>
            <a:br>
              <a:rPr lang="en-US" sz="2400" b="0" i="0">
                <a:effectLst/>
              </a:rPr>
            </a:br>
            <a:r>
              <a:rPr lang="en-US" sz="2400"/>
              <a:t>Mark Jensen</a:t>
            </a:r>
            <a:br>
              <a:rPr lang="en-US" sz="2400"/>
            </a:br>
            <a:r>
              <a:rPr lang="en-US" sz="2400"/>
              <a:t>Damayanthi Jesudas</a:t>
            </a:r>
            <a:br>
              <a:rPr lang="en-US" sz="2400"/>
            </a:br>
            <a:br>
              <a:rPr lang="en-US" sz="2400" b="0" i="0">
                <a:effectLst/>
              </a:rPr>
            </a:br>
            <a:br>
              <a:rPr lang="en-US" sz="2800" b="0" i="0">
                <a:effectLst/>
              </a:rPr>
            </a:b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39A5E-CA97-9665-5583-F9334F81D7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B623D7-8F17-C8A1-9DD6-58B73141F4CB}"/>
              </a:ext>
            </a:extLst>
          </p:cNvPr>
          <p:cNvSpPr txBox="1">
            <a:spLocks/>
          </p:cNvSpPr>
          <p:nvPr/>
        </p:nvSpPr>
        <p:spPr>
          <a:xfrm>
            <a:off x="4624261" y="1616643"/>
            <a:ext cx="3870801" cy="495722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 b="1">
                <a:solidFill>
                  <a:srgbClr val="000000"/>
                </a:solidFill>
              </a:rPr>
              <a:t>KadSci</a:t>
            </a:r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>
                <a:solidFill>
                  <a:srgbClr val="000000"/>
                </a:solidFill>
              </a:rPr>
              <a:t>Dan Maxwell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>
                <a:solidFill>
                  <a:srgbClr val="000000"/>
                </a:solidFill>
              </a:rPr>
              <a:t>Jon Gugliotti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/>
              <a:t>Jon McLellan</a:t>
            </a:r>
            <a:br>
              <a:rPr lang="en-US" sz="2400"/>
            </a:br>
            <a:r>
              <a:rPr lang="en-US" sz="2400"/>
              <a:t>Max Ferrington</a:t>
            </a:r>
            <a:br>
              <a:rPr lang="en-US" sz="2400"/>
            </a:br>
            <a:r>
              <a:rPr lang="en-US" sz="2400"/>
              <a:t>Shane Babcock</a:t>
            </a:r>
            <a:endParaRPr lang="en-US" sz="2400" b="1"/>
          </a:p>
          <a:p>
            <a:pPr marL="0" indent="0" algn="ctr" fontAlgn="base">
              <a:buFont typeface="Calibri" panose="020F0502020204030204" pitchFamily="34" charset="0"/>
              <a:buNone/>
            </a:pPr>
            <a:endParaRPr lang="en-US" sz="2400" b="1"/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 b="1">
                <a:solidFill>
                  <a:srgbClr val="000000"/>
                </a:solidFill>
              </a:rPr>
              <a:t>Florida State</a:t>
            </a:r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/>
              <a:t>Bill Duncan</a:t>
            </a:r>
            <a:br>
              <a:rPr lang="en-US" sz="2400"/>
            </a:br>
            <a:endParaRPr lang="en-US" sz="24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120579-2151-BE8B-FE5C-B8C6C4CB3EFA}"/>
              </a:ext>
            </a:extLst>
          </p:cNvPr>
          <p:cNvSpPr txBox="1">
            <a:spLocks/>
          </p:cNvSpPr>
          <p:nvPr/>
        </p:nvSpPr>
        <p:spPr>
          <a:xfrm>
            <a:off x="6934351" y="1421378"/>
            <a:ext cx="3209148" cy="40152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Calibri" panose="020F0502020204030204" pitchFamily="34" charset="0"/>
              <a:buNone/>
            </a:pPr>
            <a:endParaRPr lang="en-US" sz="28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091C0E4-FFED-F8E9-7BF9-603204233AB1}"/>
              </a:ext>
            </a:extLst>
          </p:cNvPr>
          <p:cNvSpPr txBox="1">
            <a:spLocks/>
          </p:cNvSpPr>
          <p:nvPr/>
        </p:nvSpPr>
        <p:spPr>
          <a:xfrm>
            <a:off x="7567740" y="1698678"/>
            <a:ext cx="3870801" cy="45920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Calibri" panose="020F0502020204030204" pitchFamily="34" charset="0"/>
              <a:buNone/>
            </a:pPr>
            <a:br>
              <a:rPr lang="en-US" sz="2400"/>
            </a:br>
            <a:endParaRPr lang="en-US" sz="240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E8F226C-9281-78D0-78CA-CD803D3D324B}"/>
              </a:ext>
            </a:extLst>
          </p:cNvPr>
          <p:cNvSpPr txBox="1">
            <a:spLocks/>
          </p:cNvSpPr>
          <p:nvPr/>
        </p:nvSpPr>
        <p:spPr>
          <a:xfrm>
            <a:off x="7696404" y="1645164"/>
            <a:ext cx="3870801" cy="495722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 b="1">
                <a:solidFill>
                  <a:srgbClr val="000000"/>
                </a:solidFill>
              </a:rPr>
              <a:t>CUBRC </a:t>
            </a:r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>
                <a:solidFill>
                  <a:srgbClr val="000000"/>
                </a:solidFill>
              </a:rPr>
              <a:t>Alex Cox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>
                <a:solidFill>
                  <a:srgbClr val="000000"/>
                </a:solidFill>
              </a:rPr>
              <a:t>Cameron More</a:t>
            </a:r>
          </a:p>
          <a:p>
            <a:pPr marL="0" indent="0" algn="ctr" fontAlgn="base">
              <a:buFont typeface="Calibri" panose="020F0502020204030204" pitchFamily="34" charset="0"/>
              <a:buNone/>
            </a:pPr>
            <a:endParaRPr lang="en-US" sz="2400">
              <a:solidFill>
                <a:srgbClr val="000000"/>
              </a:solidFill>
            </a:endParaRPr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 b="1">
                <a:solidFill>
                  <a:srgbClr val="000000"/>
                </a:solidFill>
              </a:rPr>
              <a:t>ScienceCast </a:t>
            </a:r>
          </a:p>
          <a:p>
            <a:pPr marL="0" indent="0" algn="ctr" fontAlgn="base">
              <a:buFont typeface="Calibri" panose="020F0502020204030204" pitchFamily="34" charset="0"/>
              <a:buNone/>
            </a:pPr>
            <a:r>
              <a:rPr lang="en-US" sz="2400">
                <a:solidFill>
                  <a:srgbClr val="000000"/>
                </a:solidFill>
              </a:rPr>
              <a:t>Victor Galinki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>
                <a:solidFill>
                  <a:srgbClr val="000000"/>
                </a:solidFill>
              </a:rPr>
              <a:t>Andrew Jiranek</a:t>
            </a:r>
            <a:br>
              <a:rPr lang="en-US" sz="2400">
                <a:solidFill>
                  <a:srgbClr val="000000"/>
                </a:solidFill>
              </a:rPr>
            </a:br>
            <a:r>
              <a:rPr lang="en-US" sz="2400" b="0" i="0">
                <a:effectLst/>
              </a:rPr>
              <a:t>Carter Benson</a:t>
            </a:r>
            <a:endParaRPr lang="en-US" sz="2400">
              <a:solidFill>
                <a:srgbClr val="000000"/>
              </a:solidFill>
            </a:endParaRPr>
          </a:p>
          <a:p>
            <a:pPr marL="0" indent="0" algn="ctr" fontAlgn="base">
              <a:buFont typeface="Calibri" panose="020F0502020204030204" pitchFamily="34" charset="0"/>
              <a:buNone/>
            </a:pPr>
            <a:endParaRPr lang="en-US" sz="2400">
              <a:solidFill>
                <a:srgbClr val="000000"/>
              </a:solidFill>
            </a:endParaRPr>
          </a:p>
          <a:p>
            <a:pPr marL="0" indent="0" algn="ctr" fontAlgn="base">
              <a:buFont typeface="Calibri" panose="020F0502020204030204" pitchFamily="34" charset="0"/>
              <a:buNone/>
            </a:pPr>
            <a:endParaRPr lang="en-US" sz="2400" b="1">
              <a:solidFill>
                <a:srgbClr val="000000"/>
              </a:solidFill>
            </a:endParaRPr>
          </a:p>
          <a:p>
            <a:pPr marL="0" indent="0" algn="ctr" fontAlgn="base">
              <a:buFont typeface="Calibri" panose="020F0502020204030204" pitchFamily="34" charset="0"/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73592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452219-785E-4657-C5F4-A53FEF2EB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8914" y="1679216"/>
            <a:ext cx="5048290" cy="1518315"/>
          </a:xfrm>
        </p:spPr>
        <p:txBody>
          <a:bodyPr>
            <a:normAutofit/>
          </a:bodyPr>
          <a:lstStyle/>
          <a:p>
            <a:r>
              <a:rPr lang="en-US" dirty="0"/>
              <a:t>Many Thanks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90D79-5C58-F576-D2D0-3F4F1822E7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88587" y="3433311"/>
            <a:ext cx="4786878" cy="2258013"/>
          </a:xfrm>
        </p:spPr>
        <p:txBody>
          <a:bodyPr/>
          <a:lstStyle/>
          <a:p>
            <a:pPr algn="ctr"/>
            <a:r>
              <a:rPr lang="en-US" dirty="0"/>
              <a:t>Questions, Comments, Criticisms, or Compliments can be sent to:</a:t>
            </a:r>
          </a:p>
          <a:p>
            <a:pPr algn="ctr"/>
            <a:endParaRPr lang="en-US" dirty="0"/>
          </a:p>
          <a:p>
            <a:pPr algn="ctr"/>
            <a:r>
              <a:rPr lang="en-US" dirty="0">
                <a:hlinkClick r:id="rId2"/>
              </a:rPr>
              <a:t>JOHNBEVE@BUFFALO.EDU</a:t>
            </a:r>
            <a:r>
              <a:rPr lang="en-US" dirty="0"/>
              <a:t>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A8DFC8D-4AE6-170E-C27A-DA97EBD7D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059704" y="0"/>
            <a:ext cx="2928883" cy="6871447"/>
            <a:chOff x="4059704" y="0"/>
            <a:chExt cx="2928883" cy="687144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F966C9E-A9A2-BF8C-EDCB-B7F6AE51C425}"/>
                </a:ext>
              </a:extLst>
            </p:cNvPr>
            <p:cNvSpPr/>
            <p:nvPr/>
          </p:nvSpPr>
          <p:spPr>
            <a:xfrm rot="10800000">
              <a:off x="4443586" y="5022"/>
              <a:ext cx="2545001" cy="6837172"/>
            </a:xfrm>
            <a:custGeom>
              <a:avLst/>
              <a:gdLst>
                <a:gd name="connsiteX0" fmla="*/ 2518452 w 2545001"/>
                <a:gd name="connsiteY0" fmla="*/ 0 h 6837172"/>
                <a:gd name="connsiteX1" fmla="*/ 1701725 w 2545001"/>
                <a:gd name="connsiteY1" fmla="*/ 3172236 h 6837172"/>
                <a:gd name="connsiteX2" fmla="*/ 1361633 w 2545001"/>
                <a:gd name="connsiteY2" fmla="*/ 4439362 h 6837172"/>
                <a:gd name="connsiteX3" fmla="*/ 1178312 w 2545001"/>
                <a:gd name="connsiteY3" fmla="*/ 4524005 h 6837172"/>
                <a:gd name="connsiteX4" fmla="*/ 1067055 w 2545001"/>
                <a:gd name="connsiteY4" fmla="*/ 4330715 h 6837172"/>
                <a:gd name="connsiteX5" fmla="*/ 1324969 w 2545001"/>
                <a:gd name="connsiteY5" fmla="*/ 3379423 h 6837172"/>
                <a:gd name="connsiteX6" fmla="*/ 1307268 w 2545001"/>
                <a:gd name="connsiteY6" fmla="*/ 3240456 h 6837172"/>
                <a:gd name="connsiteX7" fmla="*/ 1196012 w 2545001"/>
                <a:gd name="connsiteY7" fmla="*/ 3154549 h 6837172"/>
                <a:gd name="connsiteX8" fmla="*/ 972233 w 2545001"/>
                <a:gd name="connsiteY8" fmla="*/ 3283409 h 6837172"/>
                <a:gd name="connsiteX9" fmla="*/ 580306 w 2545001"/>
                <a:gd name="connsiteY9" fmla="*/ 4728666 h 6837172"/>
                <a:gd name="connsiteX10" fmla="*/ 5057 w 2545001"/>
                <a:gd name="connsiteY10" fmla="*/ 6820750 h 6837172"/>
                <a:gd name="connsiteX11" fmla="*/ 0 w 2545001"/>
                <a:gd name="connsiteY11" fmla="*/ 6837173 h 6837172"/>
                <a:gd name="connsiteX12" fmla="*/ 26550 w 2545001"/>
                <a:gd name="connsiteY12" fmla="*/ 6837173 h 6837172"/>
                <a:gd name="connsiteX13" fmla="*/ 605591 w 2545001"/>
                <a:gd name="connsiteY13" fmla="*/ 4736246 h 6837172"/>
                <a:gd name="connsiteX14" fmla="*/ 997519 w 2545001"/>
                <a:gd name="connsiteY14" fmla="*/ 3290990 h 6837172"/>
                <a:gd name="connsiteX15" fmla="*/ 1190954 w 2545001"/>
                <a:gd name="connsiteY15" fmla="*/ 3179816 h 6837172"/>
                <a:gd name="connsiteX16" fmla="*/ 1285776 w 2545001"/>
                <a:gd name="connsiteY16" fmla="*/ 3253089 h 6837172"/>
                <a:gd name="connsiteX17" fmla="*/ 1300947 w 2545001"/>
                <a:gd name="connsiteY17" fmla="*/ 3373106 h 6837172"/>
                <a:gd name="connsiteX18" fmla="*/ 1043033 w 2545001"/>
                <a:gd name="connsiteY18" fmla="*/ 4324398 h 6837172"/>
                <a:gd name="connsiteX19" fmla="*/ 1171990 w 2545001"/>
                <a:gd name="connsiteY19" fmla="*/ 4548009 h 6837172"/>
                <a:gd name="connsiteX20" fmla="*/ 1385654 w 2545001"/>
                <a:gd name="connsiteY20" fmla="*/ 4448205 h 6837172"/>
                <a:gd name="connsiteX21" fmla="*/ 1385654 w 2545001"/>
                <a:gd name="connsiteY21" fmla="*/ 4446942 h 6837172"/>
                <a:gd name="connsiteX22" fmla="*/ 1725746 w 2545001"/>
                <a:gd name="connsiteY22" fmla="*/ 3178553 h 6837172"/>
                <a:gd name="connsiteX23" fmla="*/ 2545002 w 2545001"/>
                <a:gd name="connsiteY23" fmla="*/ 1263 h 6837172"/>
                <a:gd name="connsiteX24" fmla="*/ 2518452 w 2545001"/>
                <a:gd name="connsiteY24" fmla="*/ 0 h 6837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545001" h="6837172">
                  <a:moveTo>
                    <a:pt x="2518452" y="0"/>
                  </a:moveTo>
                  <a:lnTo>
                    <a:pt x="1701725" y="3172236"/>
                  </a:lnTo>
                  <a:lnTo>
                    <a:pt x="1361633" y="4439362"/>
                  </a:lnTo>
                  <a:cubicBezTo>
                    <a:pt x="1328761" y="4508845"/>
                    <a:pt x="1251640" y="4544219"/>
                    <a:pt x="1178312" y="4524005"/>
                  </a:cubicBezTo>
                  <a:cubicBezTo>
                    <a:pt x="1094869" y="4501265"/>
                    <a:pt x="1044298" y="4414095"/>
                    <a:pt x="1067055" y="4330715"/>
                  </a:cubicBezTo>
                  <a:lnTo>
                    <a:pt x="1324969" y="3379423"/>
                  </a:lnTo>
                  <a:cubicBezTo>
                    <a:pt x="1337611" y="3332679"/>
                    <a:pt x="1331290" y="3283409"/>
                    <a:pt x="1307268" y="3240456"/>
                  </a:cubicBezTo>
                  <a:cubicBezTo>
                    <a:pt x="1283247" y="3197503"/>
                    <a:pt x="1244054" y="3167183"/>
                    <a:pt x="1196012" y="3154549"/>
                  </a:cubicBezTo>
                  <a:cubicBezTo>
                    <a:pt x="1098662" y="3128019"/>
                    <a:pt x="997519" y="3186133"/>
                    <a:pt x="972233" y="3283409"/>
                  </a:cubicBezTo>
                  <a:lnTo>
                    <a:pt x="580306" y="4728666"/>
                  </a:lnTo>
                  <a:lnTo>
                    <a:pt x="5057" y="6820750"/>
                  </a:lnTo>
                  <a:cubicBezTo>
                    <a:pt x="5057" y="6820750"/>
                    <a:pt x="1264" y="6833383"/>
                    <a:pt x="0" y="6837173"/>
                  </a:cubicBezTo>
                  <a:lnTo>
                    <a:pt x="26550" y="6837173"/>
                  </a:lnTo>
                  <a:lnTo>
                    <a:pt x="605591" y="4736246"/>
                  </a:lnTo>
                  <a:lnTo>
                    <a:pt x="997519" y="3290990"/>
                  </a:lnTo>
                  <a:cubicBezTo>
                    <a:pt x="1020276" y="3207609"/>
                    <a:pt x="1107512" y="3157076"/>
                    <a:pt x="1190954" y="3179816"/>
                  </a:cubicBezTo>
                  <a:cubicBezTo>
                    <a:pt x="1231411" y="3191186"/>
                    <a:pt x="1265547" y="3216453"/>
                    <a:pt x="1285776" y="3253089"/>
                  </a:cubicBezTo>
                  <a:cubicBezTo>
                    <a:pt x="1307268" y="3289726"/>
                    <a:pt x="1312326" y="3331416"/>
                    <a:pt x="1300947" y="3373106"/>
                  </a:cubicBezTo>
                  <a:lnTo>
                    <a:pt x="1043033" y="4324398"/>
                  </a:lnTo>
                  <a:cubicBezTo>
                    <a:pt x="1016483" y="4421675"/>
                    <a:pt x="1074640" y="4522742"/>
                    <a:pt x="1171990" y="4548009"/>
                  </a:cubicBezTo>
                  <a:cubicBezTo>
                    <a:pt x="1257961" y="4570749"/>
                    <a:pt x="1347725" y="4529059"/>
                    <a:pt x="1385654" y="4448205"/>
                  </a:cubicBezTo>
                  <a:lnTo>
                    <a:pt x="1385654" y="4446942"/>
                  </a:lnTo>
                  <a:lnTo>
                    <a:pt x="1725746" y="3178553"/>
                  </a:lnTo>
                  <a:lnTo>
                    <a:pt x="2545002" y="1263"/>
                  </a:lnTo>
                  <a:cubicBezTo>
                    <a:pt x="2536151" y="0"/>
                    <a:pt x="2527302" y="0"/>
                    <a:pt x="2518452" y="0"/>
                  </a:cubicBezTo>
                  <a:close/>
                </a:path>
              </a:pathLst>
            </a:custGeom>
            <a:solidFill>
              <a:schemeClr val="accent1"/>
            </a:solidFill>
            <a:ln w="126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33BC35A-F255-48AA-48B8-D6561A6FAB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59704" y="0"/>
              <a:ext cx="1822122" cy="6871447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" name="Picture Placeholder 20" descr="A blue background with circles and dots&#10;&#10;Description automatically generated">
            <a:extLst>
              <a:ext uri="{FF2B5EF4-FFF2-40B4-BE49-F238E27FC236}">
                <a16:creationId xmlns:a16="http://schemas.microsoft.com/office/drawing/2014/main" id="{C02FA129-9337-98E9-FE4E-66379916B0C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</a:extLst>
          </a:blip>
          <a:srcRect l="22102" r="22102"/>
          <a:stretch>
            <a:fillRect/>
          </a:stretch>
        </p:blipFill>
        <p:spPr/>
      </p:pic>
      <p:pic>
        <p:nvPicPr>
          <p:cNvPr id="24" name="Picture 23" descr="A logo with text and blue dots&#10;&#10;Description automatically generated">
            <a:extLst>
              <a:ext uri="{FF2B5EF4-FFF2-40B4-BE49-F238E27FC236}">
                <a16:creationId xmlns:a16="http://schemas.microsoft.com/office/drawing/2014/main" id="{46FD5869-E0A1-2B72-5F19-53B48031E3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5251" y="-2236"/>
            <a:ext cx="2517154" cy="148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8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FF948BC-80B8-64D1-5357-9CA32ACE6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AI Summers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500BEAB-9E8F-0B01-5012-8A17A98BBF5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3" y="1986060"/>
            <a:ext cx="11220086" cy="4762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are in the midst of an artificial intelligence “summer”, though not the first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The first witnessed hype cycles and overpromising, in software and hardware environments that could not support either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978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FF948BC-80B8-64D1-5357-9CA32ACE6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AI Summers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500BEAB-9E8F-0B01-5012-8A17A98BBF5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3" y="1986060"/>
            <a:ext cx="11220086" cy="4762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are in the midst of an artificial intelligence “summer”, though not the first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The first witnessed hype cycles and overpromising, in software and hardware environments that could not support either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/>
              <a:t>“</a:t>
            </a:r>
            <a:r>
              <a:rPr lang="en-US" sz="2800" b="0" i="0">
                <a:solidFill>
                  <a:srgbClr val="FF0000"/>
                </a:solidFill>
                <a:effectLst/>
              </a:rPr>
              <a:t>...</a:t>
            </a:r>
            <a:r>
              <a:rPr lang="en-US" sz="2800" b="1" i="0">
                <a:solidFill>
                  <a:srgbClr val="FF0000"/>
                </a:solidFill>
                <a:effectLst/>
              </a:rPr>
              <a:t>three to eight years we will have a machine with the general intelligence of an average human being</a:t>
            </a:r>
            <a:r>
              <a:rPr lang="en-US" sz="2800" b="0" i="0">
                <a:effectLst/>
              </a:rPr>
              <a:t>” –</a:t>
            </a:r>
            <a:r>
              <a:rPr lang="en-US" sz="2800" b="0" i="1">
                <a:effectLst/>
              </a:rPr>
              <a:t>Minsky</a:t>
            </a:r>
            <a:r>
              <a:rPr lang="en-US" sz="2800" b="0" i="0">
                <a:effectLst/>
              </a:rPr>
              <a:t>, 1970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47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06CE4-0168-F4B9-DCB2-6E40671CE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AI Summers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71757-A554-ED86-7093-493023BA5B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11130635" cy="4015244"/>
          </a:xfrm>
        </p:spPr>
        <p:txBody>
          <a:bodyPr>
            <a:noAutofit/>
          </a:bodyPr>
          <a:lstStyle/>
          <a:p>
            <a:r>
              <a:rPr lang="en-US" sz="2800" dirty="0"/>
              <a:t>Later summers witnessed the rise of </a:t>
            </a:r>
            <a:r>
              <a:rPr lang="en-US" sz="2800" b="1" dirty="0">
                <a:solidFill>
                  <a:srgbClr val="FF0000"/>
                </a:solidFill>
              </a:rPr>
              <a:t>expert systems</a:t>
            </a:r>
            <a:r>
              <a:rPr lang="en-US" sz="2800" dirty="0"/>
              <a:t>: programs that solved problems about a specific domain of knowledge using logical rules derived from subject-matter </a:t>
            </a:r>
            <a:r>
              <a:rPr lang="en-US" sz="2800" b="0" i="0">
                <a:solidFill>
                  <a:srgbClr val="202122"/>
                </a:solidFill>
                <a:effectLst/>
              </a:rPr>
              <a:t>experts </a:t>
            </a:r>
            <a:endParaRPr lang="en-US" sz="2800" b="0" i="0" dirty="0">
              <a:solidFill>
                <a:srgbClr val="202122"/>
              </a:solidFill>
              <a:effectLst/>
            </a:endParaRPr>
          </a:p>
          <a:p>
            <a:endParaRPr lang="en-US" sz="2800" dirty="0"/>
          </a:p>
          <a:p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5D60B5-8E76-BFE1-577D-1289757A7A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1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06CE4-0168-F4B9-DCB2-6E40671CE7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AI Summers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71757-A554-ED86-7093-493023BA5B3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11130635" cy="4015244"/>
          </a:xfrm>
        </p:spPr>
        <p:txBody>
          <a:bodyPr>
            <a:noAutofit/>
          </a:bodyPr>
          <a:lstStyle/>
          <a:p>
            <a:r>
              <a:rPr lang="en-US" sz="2800" dirty="0"/>
              <a:t>Later summers witnessed the rise of expert systems: programs that solved problems about a specific domain of knowledge using logical rules derived from subject-matter </a:t>
            </a:r>
            <a:r>
              <a:rPr lang="en-US" sz="2800" b="0" i="0">
                <a:solidFill>
                  <a:srgbClr val="202122"/>
                </a:solidFill>
                <a:effectLst/>
              </a:rPr>
              <a:t>experts </a:t>
            </a:r>
            <a:endParaRPr lang="en-US" sz="2800" b="0" i="0" dirty="0">
              <a:solidFill>
                <a:srgbClr val="202122"/>
              </a:solidFill>
              <a:effectLst/>
            </a:endParaRPr>
          </a:p>
          <a:p>
            <a:endParaRPr lang="en-US" sz="2800" dirty="0"/>
          </a:p>
          <a:p>
            <a:pPr marL="0" indent="0" algn="l">
              <a:buNone/>
            </a:pPr>
            <a:r>
              <a:rPr lang="en-US" sz="2800" b="0" i="0">
                <a:solidFill>
                  <a:srgbClr val="202122"/>
                </a:solidFill>
                <a:effectLst/>
              </a:rPr>
              <a:t>Which failed because they were too expensive to maintain, difficult to update, challenging to scale, and in a word “</a:t>
            </a:r>
            <a:r>
              <a:rPr lang="en-US" sz="2800" b="0">
                <a:solidFill>
                  <a:srgbClr val="202122"/>
                </a:solidFill>
                <a:effectLst/>
              </a:rPr>
              <a:t>brittle”</a:t>
            </a:r>
            <a:endParaRPr lang="en-US" sz="2800" dirty="0"/>
          </a:p>
          <a:p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5D60B5-8E76-BFE1-577D-1289757A7A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570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B3BA9-0175-C857-3C54-6339DE1692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Present Summer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FAC5D-48FB-92AD-302A-5D2C53B522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11140574" cy="45837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/>
              <a:t>The current summer is one of big data, cheaper &amp; faster computing, sophisticated machine learning and generative techniques, and knowledge graph integration </a:t>
            </a:r>
          </a:p>
          <a:p>
            <a:pPr marL="0" indent="0">
              <a:buNone/>
            </a:pPr>
            <a:endParaRPr lang="en-US" sz="2800"/>
          </a:p>
          <a:p>
            <a:pPr marL="0" indent="0">
              <a:buNone/>
            </a:pPr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67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B3BA9-0175-C857-3C54-6339DE1692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/>
              <a:t>Present Summer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FAC5D-48FB-92AD-302A-5D2C53B522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11140574" cy="45837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/>
              <a:t>The current summer is one of big data, cheaper &amp; faster computing, sophisticated machine learning and </a:t>
            </a:r>
            <a:r>
              <a:rPr lang="en-US" sz="2800" b="1">
                <a:solidFill>
                  <a:srgbClr val="FF0000"/>
                </a:solidFill>
              </a:rPr>
              <a:t>generative techniques</a:t>
            </a:r>
            <a:r>
              <a:rPr lang="en-US" sz="2800"/>
              <a:t>, and knowledge graph integration </a:t>
            </a:r>
          </a:p>
          <a:p>
            <a:pPr marL="0" indent="0">
              <a:buNone/>
            </a:pPr>
            <a:endParaRPr lang="en-US" sz="2800"/>
          </a:p>
          <a:p>
            <a:pPr marL="0" indent="0">
              <a:buNone/>
            </a:pPr>
            <a:r>
              <a:rPr lang="en-US" sz="2800"/>
              <a:t>But also </a:t>
            </a:r>
            <a:r>
              <a:rPr lang="en-US" sz="2800" b="1">
                <a:solidFill>
                  <a:srgbClr val="FF0000"/>
                </a:solidFill>
              </a:rPr>
              <a:t>hype</a:t>
            </a:r>
            <a:r>
              <a:rPr lang="en-US" sz="2800"/>
              <a:t> and </a:t>
            </a:r>
            <a:r>
              <a:rPr lang="en-US" sz="2800" b="1">
                <a:solidFill>
                  <a:srgbClr val="FF0000"/>
                </a:solidFill>
              </a:rPr>
              <a:t>overpromising</a:t>
            </a:r>
            <a:endParaRPr lang="en-US" sz="2800"/>
          </a:p>
          <a:p>
            <a:pPr marL="0" indent="0">
              <a:buNone/>
            </a:pPr>
            <a:endParaRPr lang="en-US" sz="2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36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2F5F-791D-09A7-898B-28F167804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 descr="A diagram of a graph&#10;&#10;Description automatically generated">
            <a:extLst>
              <a:ext uri="{FF2B5EF4-FFF2-40B4-BE49-F238E27FC236}">
                <a16:creationId xmlns:a16="http://schemas.microsoft.com/office/drawing/2014/main" id="{3637E589-A6BE-0A2C-2A4E-7DD77174F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71" y="0"/>
            <a:ext cx="8664858" cy="684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431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62">
      <a:majorFont>
        <a:latin typeface="Book Antiqua"/>
        <a:ea typeface=""/>
        <a:cs typeface=""/>
      </a:majorFont>
      <a:minorFont>
        <a:latin typeface="Century Gothic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11534312_Win32_SL_V3" id="{997564FD-A068-4008-83B6-070AA4A47434}" vid="{E6A5A359-31DF-46AC-82A0-260451C80A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5DFD21-F030-4913-A53B-53AB3DF1C0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E11EC4-AF13-4A6E-A5E0-5A264B291FD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ACD227D-A683-415D-A610-20912E1CEA19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corporate teach a course slides</Template>
  <TotalTime>1740</TotalTime>
  <Words>800</Words>
  <Application>Microsoft Macintosh PowerPoint</Application>
  <PresentationFormat>Widescreen</PresentationFormat>
  <Paragraphs>122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Book Antiqua</vt:lpstr>
      <vt:lpstr>Calibri</vt:lpstr>
      <vt:lpstr>Century Gothic</vt:lpstr>
      <vt:lpstr>Courier New</vt:lpstr>
      <vt:lpstr>Custom</vt:lpstr>
      <vt:lpstr>LLMs, Ontologies, and Knowledge Graphs Working Group</vt:lpstr>
      <vt:lpstr>Agenda</vt:lpstr>
      <vt:lpstr>AI Summers</vt:lpstr>
      <vt:lpstr>AI Summers</vt:lpstr>
      <vt:lpstr>AI Summers</vt:lpstr>
      <vt:lpstr>AI Summers</vt:lpstr>
      <vt:lpstr>Present Summer</vt:lpstr>
      <vt:lpstr>Present Summer</vt:lpstr>
      <vt:lpstr>PowerPoint Presentation</vt:lpstr>
      <vt:lpstr>PowerPoint Presentation</vt:lpstr>
      <vt:lpstr>Present Summer</vt:lpstr>
      <vt:lpstr>PowerPoint Presentation</vt:lpstr>
      <vt:lpstr>PowerPoint Presentation</vt:lpstr>
      <vt:lpstr>Motivation &amp; Scope</vt:lpstr>
      <vt:lpstr>Knowledge Representation and LLMs*</vt:lpstr>
      <vt:lpstr>Enhancing LLMs</vt:lpstr>
      <vt:lpstr>PowerPoint Presentation</vt:lpstr>
      <vt:lpstr>PowerPoint Presentation</vt:lpstr>
      <vt:lpstr>Enhancing Knowledge Graphs</vt:lpstr>
      <vt:lpstr>Enhancing Both</vt:lpstr>
      <vt:lpstr>Motivation &amp; Scope</vt:lpstr>
      <vt:lpstr>Topic Alignment</vt:lpstr>
      <vt:lpstr>Roadmap &amp; Expected Outcomes</vt:lpstr>
      <vt:lpstr>Call to Partners</vt:lpstr>
      <vt:lpstr>Call to Partners</vt:lpstr>
      <vt:lpstr>Many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Engineering</dc:title>
  <dc:creator>Arkopaul Sarkar</dc:creator>
  <cp:lastModifiedBy>John Beverley</cp:lastModifiedBy>
  <cp:revision>7</cp:revision>
  <dcterms:created xsi:type="dcterms:W3CDTF">2024-02-25T14:28:43Z</dcterms:created>
  <dcterms:modified xsi:type="dcterms:W3CDTF">2024-03-20T03:36:26Z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